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media/image57.png" ContentType="image/png"/>
  <Override PartName="/ppt/media/image1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59.png" ContentType="image/png"/>
  <Override PartName="/ppt/media/image131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9.jpeg" ContentType="image/jpe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120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jpeg" ContentType="image/jpe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P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slideLayout" Target="../slideLayouts/slideLayout1.xml"/><Relationship Id="rId15" Type="http://schemas.openxmlformats.org/officeDocument/2006/relationships/slideLayout" Target="../slideLayouts/slideLayout2.xml"/><Relationship Id="rId16" Type="http://schemas.openxmlformats.org/officeDocument/2006/relationships/slideLayout" Target="../slideLayouts/slideLayout3.xml"/><Relationship Id="rId17" Type="http://schemas.openxmlformats.org/officeDocument/2006/relationships/slideLayout" Target="../slideLayouts/slideLayout4.xml"/><Relationship Id="rId18" Type="http://schemas.openxmlformats.org/officeDocument/2006/relationships/slideLayout" Target="../slideLayouts/slideLayout5.xml"/><Relationship Id="rId19" Type="http://schemas.openxmlformats.org/officeDocument/2006/relationships/slideLayout" Target="../slideLayouts/slideLayout6.xml"/><Relationship Id="rId20" Type="http://schemas.openxmlformats.org/officeDocument/2006/relationships/slideLayout" Target="../slideLayouts/slideLayout7.xml"/><Relationship Id="rId21" Type="http://schemas.openxmlformats.org/officeDocument/2006/relationships/slideLayout" Target="../slideLayouts/slideLayout8.xml"/><Relationship Id="rId22" Type="http://schemas.openxmlformats.org/officeDocument/2006/relationships/slideLayout" Target="../slideLayouts/slideLayout9.xml"/><Relationship Id="rId23" Type="http://schemas.openxmlformats.org/officeDocument/2006/relationships/slideLayout" Target="../slideLayouts/slideLayout10.xml"/><Relationship Id="rId24" Type="http://schemas.openxmlformats.org/officeDocument/2006/relationships/slideLayout" Target="../slideLayouts/slideLayout11.xml"/><Relationship Id="rId2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4.xml"/><Relationship Id="rId2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1.xml"/><Relationship Id="rId27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jpe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Relationship Id="rId26" Type="http://schemas.openxmlformats.org/officeDocument/2006/relationships/image" Target="../media/image53.png"/><Relationship Id="rId27" Type="http://schemas.openxmlformats.org/officeDocument/2006/relationships/image" Target="../media/image54.png"/><Relationship Id="rId28" Type="http://schemas.openxmlformats.org/officeDocument/2006/relationships/image" Target="../media/image55.png"/><Relationship Id="rId29" Type="http://schemas.openxmlformats.org/officeDocument/2006/relationships/image" Target="../media/image56.png"/><Relationship Id="rId3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29.xml"/><Relationship Id="rId35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1.xml"/><Relationship Id="rId37" Type="http://schemas.openxmlformats.org/officeDocument/2006/relationships/slideLayout" Target="../slideLayouts/slideLayout32.xml"/><Relationship Id="rId3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34.xml"/><Relationship Id="rId4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7;p2" descr=""/>
          <p:cNvPicPr/>
          <p:nvPr/>
        </p:nvPicPr>
        <p:blipFill>
          <a:blip r:embed="rId2"/>
          <a:stretch/>
        </p:blipFill>
        <p:spPr>
          <a:xfrm>
            <a:off x="-21240" y="5077800"/>
            <a:ext cx="12220560" cy="178920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8;p2"/>
          <p:cNvSpPr/>
          <p:nvPr/>
        </p:nvSpPr>
        <p:spPr>
          <a:xfrm>
            <a:off x="-12600" y="-1800"/>
            <a:ext cx="12206880" cy="5082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9;p2" descr=""/>
          <p:cNvPicPr/>
          <p:nvPr/>
        </p:nvPicPr>
        <p:blipFill>
          <a:blip r:embed="rId3"/>
          <a:stretch/>
        </p:blipFill>
        <p:spPr>
          <a:xfrm>
            <a:off x="8030880" y="2160"/>
            <a:ext cx="4163400" cy="4050720"/>
          </a:xfrm>
          <a:prstGeom prst="rect">
            <a:avLst/>
          </a:prstGeom>
          <a:ln w="0">
            <a:noFill/>
          </a:ln>
        </p:spPr>
      </p:pic>
      <p:grpSp>
        <p:nvGrpSpPr>
          <p:cNvPr id="3" name="Google Shape;10;p2"/>
          <p:cNvGrpSpPr/>
          <p:nvPr/>
        </p:nvGrpSpPr>
        <p:grpSpPr>
          <a:xfrm>
            <a:off x="7008840" y="5361120"/>
            <a:ext cx="3838680" cy="1238760"/>
            <a:chOff x="7008840" y="5361120"/>
            <a:chExt cx="3838680" cy="1238760"/>
          </a:xfrm>
        </p:grpSpPr>
        <p:pic>
          <p:nvPicPr>
            <p:cNvPr id="4" name="Google Shape;11;p2" descr=""/>
            <p:cNvPicPr/>
            <p:nvPr/>
          </p:nvPicPr>
          <p:blipFill>
            <a:blip r:embed="rId4"/>
            <a:stretch/>
          </p:blipFill>
          <p:spPr>
            <a:xfrm>
              <a:off x="7432920" y="5361120"/>
              <a:ext cx="725760" cy="47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Google Shape;12;p2" descr="Imagen que contiene dibujo&#10;&#10;Descripción generada con confianza muy alta"/>
            <p:cNvPicPr/>
            <p:nvPr/>
          </p:nvPicPr>
          <p:blipFill>
            <a:blip r:embed="rId5"/>
            <a:stretch/>
          </p:blipFill>
          <p:spPr>
            <a:xfrm>
              <a:off x="8505000" y="5361120"/>
              <a:ext cx="725760" cy="47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" name="Google Shape;13;p2" descr="Imagen que contiene alimentos&#10;&#10;Descripción generada con confianza muy alta"/>
            <p:cNvPicPr/>
            <p:nvPr/>
          </p:nvPicPr>
          <p:blipFill>
            <a:blip r:embed="rId6"/>
            <a:stretch/>
          </p:blipFill>
          <p:spPr>
            <a:xfrm>
              <a:off x="9551520" y="5365440"/>
              <a:ext cx="804240" cy="487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" name="Google Shape;14;p2" descr="Imagen que contiene dibujo&#10;&#10;Descripción generada con confianza muy alta"/>
            <p:cNvPicPr/>
            <p:nvPr/>
          </p:nvPicPr>
          <p:blipFill>
            <a:blip r:embed="rId7"/>
            <a:stretch/>
          </p:blipFill>
          <p:spPr>
            <a:xfrm>
              <a:off x="7008840" y="6122520"/>
              <a:ext cx="725760" cy="47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Google Shape;15;p2" descr="Imagen que contiene dibujo&#10;&#10;Descripción generada con confianza muy alta"/>
            <p:cNvPicPr/>
            <p:nvPr/>
          </p:nvPicPr>
          <p:blipFill>
            <a:blip r:embed="rId8"/>
            <a:stretch/>
          </p:blipFill>
          <p:spPr>
            <a:xfrm>
              <a:off x="8053920" y="6111360"/>
              <a:ext cx="725760" cy="47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Google Shape;16;p2" descr="Imagen que contiene alimentos&#10;&#10;Descripción generada con confianza muy alta"/>
            <p:cNvPicPr/>
            <p:nvPr/>
          </p:nvPicPr>
          <p:blipFill>
            <a:blip r:embed="rId9"/>
            <a:stretch/>
          </p:blipFill>
          <p:spPr>
            <a:xfrm>
              <a:off x="9087840" y="6122520"/>
              <a:ext cx="725760" cy="47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Google Shape;17;p2" descr=""/>
            <p:cNvPicPr/>
            <p:nvPr/>
          </p:nvPicPr>
          <p:blipFill>
            <a:blip r:embed="rId10"/>
            <a:stretch/>
          </p:blipFill>
          <p:spPr>
            <a:xfrm>
              <a:off x="10121760" y="6122520"/>
              <a:ext cx="725760" cy="477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261560" cy="1319760"/>
          </a:xfrm>
          <a:prstGeom prst="rect">
            <a:avLst/>
          </a:prstGeom>
        </p:spPr>
        <p:txBody>
          <a:bodyPr anchor="ctr">
            <a:noAutofit/>
          </a:bodyPr>
          <a:p>
            <a:r>
              <a:rPr b="0" lang="es-PE" sz="4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Google Shape;19;p2" descr=""/>
          <p:cNvPicPr/>
          <p:nvPr/>
        </p:nvPicPr>
        <p:blipFill>
          <a:blip r:embed="rId11"/>
          <a:stretch/>
        </p:blipFill>
        <p:spPr>
          <a:xfrm>
            <a:off x="5809320" y="5091120"/>
            <a:ext cx="56160" cy="17791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1960" y="3526560"/>
            <a:ext cx="7192440" cy="7441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Google Shape;21;p2"/>
          <p:cNvSpPr/>
          <p:nvPr/>
        </p:nvSpPr>
        <p:spPr>
          <a:xfrm>
            <a:off x="-12960" y="5041080"/>
            <a:ext cx="12217680" cy="6732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831960" y="1911240"/>
            <a:ext cx="7097400" cy="12823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Google Shape;23;p2" descr=""/>
          <p:cNvPicPr/>
          <p:nvPr/>
        </p:nvPicPr>
        <p:blipFill>
          <a:blip r:embed="rId12"/>
          <a:stretch/>
        </p:blipFill>
        <p:spPr>
          <a:xfrm>
            <a:off x="482400" y="5562720"/>
            <a:ext cx="3141000" cy="819360"/>
          </a:xfrm>
          <a:prstGeom prst="rect">
            <a:avLst/>
          </a:prstGeom>
          <a:ln w="0">
            <a:noFill/>
          </a:ln>
        </p:spPr>
      </p:pic>
      <p:pic>
        <p:nvPicPr>
          <p:cNvPr id="17" name="Google Shape;24;p2" descr="Imagen que contiene alimentos, plato&#10;&#10;Descripción generada con confianza muy alta"/>
          <p:cNvPicPr/>
          <p:nvPr/>
        </p:nvPicPr>
        <p:blipFill>
          <a:blip r:embed="rId13"/>
          <a:stretch/>
        </p:blipFill>
        <p:spPr>
          <a:xfrm>
            <a:off x="3940920" y="5754600"/>
            <a:ext cx="1670040" cy="363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4"/>
    <p:sldLayoutId id="2147483650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  <p:sldLayoutId id="2147483660" r:id="rId2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119;p9"/>
          <p:cNvSpPr/>
          <p:nvPr/>
        </p:nvSpPr>
        <p:spPr>
          <a:xfrm>
            <a:off x="709560" y="-2160"/>
            <a:ext cx="11484360" cy="681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Google Shape;120;p9" descr="Imagen que contiene paraguas&#10;&#10;Descripción generada con confianza muy alta"/>
          <p:cNvPicPr/>
          <p:nvPr/>
        </p:nvPicPr>
        <p:blipFill>
          <a:blip r:embed="rId2"/>
          <a:stretch/>
        </p:blipFill>
        <p:spPr>
          <a:xfrm>
            <a:off x="9357480" y="-4320"/>
            <a:ext cx="2864880" cy="689040"/>
          </a:xfrm>
          <a:prstGeom prst="rect">
            <a:avLst/>
          </a:prstGeom>
          <a:ln w="0">
            <a:noFill/>
          </a:ln>
        </p:spPr>
      </p:pic>
      <p:sp>
        <p:nvSpPr>
          <p:cNvPr id="455" name="Google Shape;121;p9"/>
          <p:cNvSpPr/>
          <p:nvPr/>
        </p:nvSpPr>
        <p:spPr>
          <a:xfrm>
            <a:off x="-8640" y="673560"/>
            <a:ext cx="12217680" cy="4536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833760" y="78480"/>
            <a:ext cx="10515240" cy="533160"/>
          </a:xfrm>
          <a:prstGeom prst="rect">
            <a:avLst/>
          </a:prstGeom>
        </p:spPr>
        <p:txBody>
          <a:bodyPr>
            <a:noAutofit/>
          </a:bodyPr>
          <a:p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833760" y="1037160"/>
            <a:ext cx="10514880" cy="51447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Google Shape;124;p9" descr="Imagen que contiene señal&#10;&#10;Descripción generada con confianza muy alta"/>
          <p:cNvPicPr/>
          <p:nvPr/>
        </p:nvPicPr>
        <p:blipFill>
          <a:blip r:embed="rId3"/>
          <a:stretch/>
        </p:blipFill>
        <p:spPr>
          <a:xfrm>
            <a:off x="50400" y="43560"/>
            <a:ext cx="596880" cy="6015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90;p6"/>
          <p:cNvSpPr/>
          <p:nvPr/>
        </p:nvSpPr>
        <p:spPr>
          <a:xfrm>
            <a:off x="709560" y="-2160"/>
            <a:ext cx="11484360" cy="681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2" name="Google Shape;91;p6" descr="Imagen que contiene paraguas&#10;&#10;Descripción generada con confianza muy alta"/>
          <p:cNvPicPr/>
          <p:nvPr/>
        </p:nvPicPr>
        <p:blipFill>
          <a:blip r:embed="rId2"/>
          <a:stretch/>
        </p:blipFill>
        <p:spPr>
          <a:xfrm>
            <a:off x="9357480" y="-4320"/>
            <a:ext cx="2864880" cy="689040"/>
          </a:xfrm>
          <a:prstGeom prst="rect">
            <a:avLst/>
          </a:prstGeom>
          <a:ln w="0">
            <a:noFill/>
          </a:ln>
        </p:spPr>
      </p:pic>
      <p:pic>
        <p:nvPicPr>
          <p:cNvPr id="533" name="Google Shape;92;p6" descr=""/>
          <p:cNvPicPr/>
          <p:nvPr/>
        </p:nvPicPr>
        <p:blipFill>
          <a:blip r:embed="rId3"/>
          <a:stretch/>
        </p:blipFill>
        <p:spPr>
          <a:xfrm>
            <a:off x="0" y="719280"/>
            <a:ext cx="12228120" cy="2315160"/>
          </a:xfrm>
          <a:prstGeom prst="rect">
            <a:avLst/>
          </a:prstGeom>
          <a:ln w="0">
            <a:noFill/>
          </a:ln>
        </p:spPr>
      </p:pic>
      <p:pic>
        <p:nvPicPr>
          <p:cNvPr id="534" name="Google Shape;93;p6" descr="Imagen que contiene reloj&#10;&#10;Descripción generada con confianza muy alta"/>
          <p:cNvPicPr/>
          <p:nvPr/>
        </p:nvPicPr>
        <p:blipFill>
          <a:blip r:embed="rId4"/>
          <a:stretch/>
        </p:blipFill>
        <p:spPr>
          <a:xfrm>
            <a:off x="91440" y="6598800"/>
            <a:ext cx="1411920" cy="172440"/>
          </a:xfrm>
          <a:prstGeom prst="rect">
            <a:avLst/>
          </a:prstGeom>
          <a:ln w="0">
            <a:noFill/>
          </a:ln>
        </p:spPr>
      </p:pic>
      <p:sp>
        <p:nvSpPr>
          <p:cNvPr id="535" name="Google Shape;94;p6"/>
          <p:cNvSpPr/>
          <p:nvPr/>
        </p:nvSpPr>
        <p:spPr>
          <a:xfrm flipH="1" rot="10800000">
            <a:off x="-3960" y="6493680"/>
            <a:ext cx="12191760" cy="4392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Google Shape;95;p6"/>
          <p:cNvSpPr/>
          <p:nvPr/>
        </p:nvSpPr>
        <p:spPr>
          <a:xfrm>
            <a:off x="-8640" y="673560"/>
            <a:ext cx="12217680" cy="4536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833760" y="78480"/>
            <a:ext cx="10515240" cy="533160"/>
          </a:xfrm>
          <a:prstGeom prst="rect">
            <a:avLst/>
          </a:prstGeom>
        </p:spPr>
        <p:txBody>
          <a:bodyPr>
            <a:noAutofit/>
          </a:bodyPr>
          <a:p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Google Shape;97;p6" descr="Imagen que contiene objeto, reloj&#10;&#10;Descripción generada con confianza muy alta"/>
          <p:cNvPicPr/>
          <p:nvPr/>
        </p:nvPicPr>
        <p:blipFill>
          <a:blip r:embed="rId5"/>
          <a:stretch/>
        </p:blipFill>
        <p:spPr>
          <a:xfrm>
            <a:off x="11152800" y="6640200"/>
            <a:ext cx="914040" cy="117000"/>
          </a:xfrm>
          <a:prstGeom prst="rect">
            <a:avLst/>
          </a:prstGeom>
          <a:ln w="0">
            <a:noFill/>
          </a:ln>
        </p:spPr>
      </p:pic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833400" y="1037160"/>
            <a:ext cx="10515240" cy="50623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0" name="Google Shape;99;p6" descr="Imagen que contiene señal&#10;&#10;Descripción generada con confianza muy alta"/>
          <p:cNvPicPr/>
          <p:nvPr/>
        </p:nvPicPr>
        <p:blipFill>
          <a:blip r:embed="rId6"/>
          <a:stretch/>
        </p:blipFill>
        <p:spPr>
          <a:xfrm>
            <a:off x="50400" y="43560"/>
            <a:ext cx="596880" cy="6015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26;p3" descr=""/>
          <p:cNvPicPr/>
          <p:nvPr/>
        </p:nvPicPr>
        <p:blipFill>
          <a:blip r:embed="rId2"/>
          <a:stretch/>
        </p:blipFill>
        <p:spPr>
          <a:xfrm>
            <a:off x="-21240" y="5077800"/>
            <a:ext cx="12220560" cy="1789200"/>
          </a:xfrm>
          <a:prstGeom prst="rect">
            <a:avLst/>
          </a:prstGeom>
          <a:ln w="0">
            <a:noFill/>
          </a:ln>
        </p:spPr>
      </p:pic>
      <p:sp>
        <p:nvSpPr>
          <p:cNvPr id="55" name="Google Shape;27;p3"/>
          <p:cNvSpPr/>
          <p:nvPr/>
        </p:nvSpPr>
        <p:spPr>
          <a:xfrm>
            <a:off x="-12600" y="-1800"/>
            <a:ext cx="12206880" cy="5082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Google Shape;28;p3" descr=""/>
          <p:cNvPicPr/>
          <p:nvPr/>
        </p:nvPicPr>
        <p:blipFill>
          <a:blip r:embed="rId3"/>
          <a:stretch/>
        </p:blipFill>
        <p:spPr>
          <a:xfrm>
            <a:off x="8030880" y="2160"/>
            <a:ext cx="4163400" cy="40507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261920" cy="1319760"/>
          </a:xfrm>
          <a:prstGeom prst="rect">
            <a:avLst/>
          </a:prstGeom>
        </p:spPr>
        <p:txBody>
          <a:bodyPr anchor="ctr">
            <a:noAutofit/>
          </a:bodyPr>
          <a:p>
            <a:r>
              <a:rPr b="0" lang="es-PE" sz="4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Google Shape;30;p3" descr=""/>
          <p:cNvPicPr/>
          <p:nvPr/>
        </p:nvPicPr>
        <p:blipFill>
          <a:blip r:embed="rId4"/>
          <a:stretch/>
        </p:blipFill>
        <p:spPr>
          <a:xfrm>
            <a:off x="5809320" y="5091120"/>
            <a:ext cx="56160" cy="177912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1960" y="3526560"/>
            <a:ext cx="7192800" cy="7441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Google Shape;32;p3"/>
          <p:cNvSpPr/>
          <p:nvPr/>
        </p:nvSpPr>
        <p:spPr>
          <a:xfrm>
            <a:off x="-12960" y="5041080"/>
            <a:ext cx="12217680" cy="6732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1960" y="1911240"/>
            <a:ext cx="7097400" cy="12823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34;p3" descr=""/>
          <p:cNvPicPr/>
          <p:nvPr/>
        </p:nvPicPr>
        <p:blipFill>
          <a:blip r:embed="rId5"/>
          <a:stretch/>
        </p:blipFill>
        <p:spPr>
          <a:xfrm>
            <a:off x="482400" y="5562720"/>
            <a:ext cx="3141000" cy="81936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35;p3" descr="Imagen que contiene alimentos, plato&#10;&#10;Descripción generada con confianza muy alta"/>
          <p:cNvPicPr/>
          <p:nvPr/>
        </p:nvPicPr>
        <p:blipFill>
          <a:blip r:embed="rId6"/>
          <a:stretch/>
        </p:blipFill>
        <p:spPr>
          <a:xfrm>
            <a:off x="3940920" y="5754600"/>
            <a:ext cx="1670040" cy="363240"/>
          </a:xfrm>
          <a:prstGeom prst="rect">
            <a:avLst/>
          </a:prstGeom>
          <a:ln w="0">
            <a:noFill/>
          </a:ln>
        </p:spPr>
      </p:pic>
      <p:grpSp>
        <p:nvGrpSpPr>
          <p:cNvPr id="64" name="Google Shape;36;p3"/>
          <p:cNvGrpSpPr/>
          <p:nvPr/>
        </p:nvGrpSpPr>
        <p:grpSpPr>
          <a:xfrm>
            <a:off x="6298560" y="5292360"/>
            <a:ext cx="5293440" cy="1512720"/>
            <a:chOff x="6298560" y="5292360"/>
            <a:chExt cx="5293440" cy="1512720"/>
          </a:xfrm>
        </p:grpSpPr>
        <p:pic>
          <p:nvPicPr>
            <p:cNvPr id="65" name="Google Shape;37;p3" descr=""/>
            <p:cNvPicPr/>
            <p:nvPr/>
          </p:nvPicPr>
          <p:blipFill>
            <a:blip r:embed="rId7"/>
            <a:stretch/>
          </p:blipFill>
          <p:spPr>
            <a:xfrm>
              <a:off x="9601560" y="6288840"/>
              <a:ext cx="735120" cy="213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" name="Google Shape;38;p3" descr=""/>
            <p:cNvPicPr/>
            <p:nvPr/>
          </p:nvPicPr>
          <p:blipFill>
            <a:blip r:embed="rId8"/>
            <a:stretch/>
          </p:blipFill>
          <p:spPr>
            <a:xfrm>
              <a:off x="6298560" y="5489280"/>
              <a:ext cx="612720" cy="272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7" name="Google Shape;39;p3" descr=""/>
            <p:cNvPicPr/>
            <p:nvPr/>
          </p:nvPicPr>
          <p:blipFill>
            <a:blip r:embed="rId9"/>
            <a:stretch/>
          </p:blipFill>
          <p:spPr>
            <a:xfrm>
              <a:off x="7551000" y="6174720"/>
              <a:ext cx="441000" cy="44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8" name="Google Shape;40;p3" descr=""/>
            <p:cNvPicPr/>
            <p:nvPr/>
          </p:nvPicPr>
          <p:blipFill>
            <a:blip r:embed="rId10"/>
            <a:stretch/>
          </p:blipFill>
          <p:spPr>
            <a:xfrm>
              <a:off x="7321680" y="5458680"/>
              <a:ext cx="612720" cy="300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" name="Google Shape;41;p3" descr=""/>
            <p:cNvPicPr/>
            <p:nvPr/>
          </p:nvPicPr>
          <p:blipFill>
            <a:blip r:embed="rId11"/>
            <a:stretch/>
          </p:blipFill>
          <p:spPr>
            <a:xfrm>
              <a:off x="9885240" y="5292360"/>
              <a:ext cx="667080" cy="667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0" name="Google Shape;42;p3" descr=""/>
            <p:cNvPicPr/>
            <p:nvPr/>
          </p:nvPicPr>
          <p:blipFill>
            <a:blip r:embed="rId12"/>
            <a:stretch/>
          </p:blipFill>
          <p:spPr>
            <a:xfrm>
              <a:off x="10978920" y="5509440"/>
              <a:ext cx="612720" cy="232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1" name="Google Shape;43;p3" descr=""/>
            <p:cNvPicPr/>
            <p:nvPr/>
          </p:nvPicPr>
          <p:blipFill>
            <a:blip r:embed="rId13"/>
            <a:stretch/>
          </p:blipFill>
          <p:spPr>
            <a:xfrm>
              <a:off x="6298560" y="5985720"/>
              <a:ext cx="819360" cy="819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" name="Google Shape;44;p3" descr=""/>
            <p:cNvPicPr/>
            <p:nvPr/>
          </p:nvPicPr>
          <p:blipFill>
            <a:blip r:embed="rId14"/>
            <a:stretch/>
          </p:blipFill>
          <p:spPr>
            <a:xfrm>
              <a:off x="10869480" y="6298920"/>
              <a:ext cx="722520" cy="19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3" name="Google Shape;45;p3" descr=""/>
            <p:cNvPicPr/>
            <p:nvPr/>
          </p:nvPicPr>
          <p:blipFill>
            <a:blip r:embed="rId15"/>
            <a:stretch/>
          </p:blipFill>
          <p:spPr>
            <a:xfrm>
              <a:off x="9223200" y="5406480"/>
              <a:ext cx="404640" cy="404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4" name="Google Shape;46;p3" descr=""/>
          <p:cNvPicPr/>
          <p:nvPr/>
        </p:nvPicPr>
        <p:blipFill>
          <a:blip r:embed="rId16"/>
          <a:stretch/>
        </p:blipFill>
        <p:spPr>
          <a:xfrm>
            <a:off x="8441280" y="5985720"/>
            <a:ext cx="819360" cy="81936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47;p3" descr=""/>
          <p:cNvPicPr/>
          <p:nvPr/>
        </p:nvPicPr>
        <p:blipFill>
          <a:blip r:embed="rId17"/>
          <a:stretch/>
        </p:blipFill>
        <p:spPr>
          <a:xfrm>
            <a:off x="8373960" y="5419080"/>
            <a:ext cx="424080" cy="4240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49;p4" descr=""/>
          <p:cNvPicPr/>
          <p:nvPr/>
        </p:nvPicPr>
        <p:blipFill>
          <a:blip r:embed="rId2"/>
          <a:stretch/>
        </p:blipFill>
        <p:spPr>
          <a:xfrm>
            <a:off x="-21240" y="5077800"/>
            <a:ext cx="12220560" cy="1789200"/>
          </a:xfrm>
          <a:prstGeom prst="rect">
            <a:avLst/>
          </a:prstGeom>
          <a:ln w="0">
            <a:noFill/>
          </a:ln>
        </p:spPr>
      </p:pic>
      <p:sp>
        <p:nvSpPr>
          <p:cNvPr id="113" name="Google Shape;50;p4"/>
          <p:cNvSpPr/>
          <p:nvPr/>
        </p:nvSpPr>
        <p:spPr>
          <a:xfrm>
            <a:off x="-12600" y="-1800"/>
            <a:ext cx="12206880" cy="5082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Google Shape;51;p4" descr=""/>
          <p:cNvPicPr/>
          <p:nvPr/>
        </p:nvPicPr>
        <p:blipFill>
          <a:blip r:embed="rId3"/>
          <a:stretch/>
        </p:blipFill>
        <p:spPr>
          <a:xfrm>
            <a:off x="8030880" y="2160"/>
            <a:ext cx="4163400" cy="405072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7261920" cy="1319760"/>
          </a:xfrm>
          <a:prstGeom prst="rect">
            <a:avLst/>
          </a:prstGeom>
        </p:spPr>
        <p:txBody>
          <a:bodyPr anchor="ctr">
            <a:noAutofit/>
          </a:bodyPr>
          <a:p>
            <a:r>
              <a:rPr b="0" lang="es-PE" sz="4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Google Shape;53;p4" descr=""/>
          <p:cNvPicPr/>
          <p:nvPr/>
        </p:nvPicPr>
        <p:blipFill>
          <a:blip r:embed="rId4"/>
          <a:stretch/>
        </p:blipFill>
        <p:spPr>
          <a:xfrm>
            <a:off x="5809320" y="5091120"/>
            <a:ext cx="56160" cy="177912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1960" y="3526560"/>
            <a:ext cx="7192800" cy="7441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2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55;p4"/>
          <p:cNvSpPr/>
          <p:nvPr/>
        </p:nvSpPr>
        <p:spPr>
          <a:xfrm>
            <a:off x="-12960" y="5041080"/>
            <a:ext cx="12217680" cy="6732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831960" y="1911240"/>
            <a:ext cx="7097400" cy="12823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oogle Shape;57;p4" descr=""/>
          <p:cNvPicPr/>
          <p:nvPr/>
        </p:nvPicPr>
        <p:blipFill>
          <a:blip r:embed="rId5"/>
          <a:stretch/>
        </p:blipFill>
        <p:spPr>
          <a:xfrm>
            <a:off x="482400" y="5562720"/>
            <a:ext cx="3141000" cy="81936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58;p4" descr="Imagen que contiene alimentos, plato&#10;&#10;Descripción generada con confianza muy alta"/>
          <p:cNvPicPr/>
          <p:nvPr/>
        </p:nvPicPr>
        <p:blipFill>
          <a:blip r:embed="rId6"/>
          <a:stretch/>
        </p:blipFill>
        <p:spPr>
          <a:xfrm>
            <a:off x="3940920" y="5754600"/>
            <a:ext cx="1670040" cy="36324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59;p4" descr=""/>
          <p:cNvPicPr/>
          <p:nvPr/>
        </p:nvPicPr>
        <p:blipFill>
          <a:blip r:embed="rId7"/>
          <a:stretch/>
        </p:blipFill>
        <p:spPr>
          <a:xfrm>
            <a:off x="9965520" y="5652360"/>
            <a:ext cx="590760" cy="17100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60;p4" descr=""/>
          <p:cNvPicPr/>
          <p:nvPr/>
        </p:nvPicPr>
        <p:blipFill>
          <a:blip r:embed="rId8"/>
          <a:stretch/>
        </p:blipFill>
        <p:spPr>
          <a:xfrm>
            <a:off x="6108480" y="5240880"/>
            <a:ext cx="492480" cy="21888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61;p4" descr=""/>
          <p:cNvPicPr/>
          <p:nvPr/>
        </p:nvPicPr>
        <p:blipFill>
          <a:blip r:embed="rId9"/>
          <a:stretch/>
        </p:blipFill>
        <p:spPr>
          <a:xfrm>
            <a:off x="7524720" y="5560560"/>
            <a:ext cx="354240" cy="35424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62;p4" descr=""/>
          <p:cNvPicPr/>
          <p:nvPr/>
        </p:nvPicPr>
        <p:blipFill>
          <a:blip r:embed="rId10"/>
          <a:stretch/>
        </p:blipFill>
        <p:spPr>
          <a:xfrm>
            <a:off x="7260120" y="5221080"/>
            <a:ext cx="536040" cy="26244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63;p4" descr=""/>
          <p:cNvPicPr/>
          <p:nvPr/>
        </p:nvPicPr>
        <p:blipFill>
          <a:blip r:embed="rId11"/>
          <a:stretch/>
        </p:blipFill>
        <p:spPr>
          <a:xfrm>
            <a:off x="10324080" y="5082480"/>
            <a:ext cx="536040" cy="53604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64;p4" descr=""/>
          <p:cNvPicPr/>
          <p:nvPr/>
        </p:nvPicPr>
        <p:blipFill>
          <a:blip r:embed="rId12"/>
          <a:stretch/>
        </p:blipFill>
        <p:spPr>
          <a:xfrm>
            <a:off x="11437920" y="5257080"/>
            <a:ext cx="492480" cy="18684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65;p4" descr=""/>
          <p:cNvPicPr/>
          <p:nvPr/>
        </p:nvPicPr>
        <p:blipFill>
          <a:blip r:embed="rId13"/>
          <a:stretch/>
        </p:blipFill>
        <p:spPr>
          <a:xfrm>
            <a:off x="5958360" y="5375160"/>
            <a:ext cx="725400" cy="725400"/>
          </a:xfrm>
          <a:prstGeom prst="rect">
            <a:avLst/>
          </a:prstGeom>
          <a:ln w="0">
            <a:noFill/>
          </a:ln>
        </p:spPr>
      </p:pic>
      <p:pic>
        <p:nvPicPr>
          <p:cNvPr id="129" name="Google Shape;66;p4" descr=""/>
          <p:cNvPicPr/>
          <p:nvPr/>
        </p:nvPicPr>
        <p:blipFill>
          <a:blip r:embed="rId14"/>
          <a:stretch/>
        </p:blipFill>
        <p:spPr>
          <a:xfrm>
            <a:off x="11387880" y="5660280"/>
            <a:ext cx="580680" cy="15480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67;p4" descr=""/>
          <p:cNvPicPr/>
          <p:nvPr/>
        </p:nvPicPr>
        <p:blipFill>
          <a:blip r:embed="rId15"/>
          <a:stretch/>
        </p:blipFill>
        <p:spPr>
          <a:xfrm>
            <a:off x="9428040" y="5174280"/>
            <a:ext cx="325440" cy="32544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68;p4" descr=""/>
          <p:cNvPicPr/>
          <p:nvPr/>
        </p:nvPicPr>
        <p:blipFill>
          <a:blip r:embed="rId16"/>
          <a:stretch/>
        </p:blipFill>
        <p:spPr>
          <a:xfrm>
            <a:off x="6659640" y="6582600"/>
            <a:ext cx="467640" cy="14256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69;p4" descr=""/>
          <p:cNvPicPr/>
          <p:nvPr/>
        </p:nvPicPr>
        <p:blipFill>
          <a:blip r:embed="rId17"/>
          <a:stretch/>
        </p:blipFill>
        <p:spPr>
          <a:xfrm>
            <a:off x="11174760" y="6054120"/>
            <a:ext cx="298080" cy="29808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70;p4" descr=""/>
          <p:cNvPicPr/>
          <p:nvPr/>
        </p:nvPicPr>
        <p:blipFill>
          <a:blip r:embed="rId18"/>
          <a:stretch/>
        </p:blipFill>
        <p:spPr>
          <a:xfrm>
            <a:off x="6744240" y="6054120"/>
            <a:ext cx="298080" cy="29808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71;p4" descr=""/>
          <p:cNvPicPr/>
          <p:nvPr/>
        </p:nvPicPr>
        <p:blipFill>
          <a:blip r:embed="rId19"/>
          <a:stretch/>
        </p:blipFill>
        <p:spPr>
          <a:xfrm>
            <a:off x="7272360" y="6054120"/>
            <a:ext cx="298080" cy="29808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72;p4" descr=""/>
          <p:cNvPicPr/>
          <p:nvPr/>
        </p:nvPicPr>
        <p:blipFill>
          <a:blip r:embed="rId20"/>
          <a:stretch/>
        </p:blipFill>
        <p:spPr>
          <a:xfrm>
            <a:off x="8695440" y="6582600"/>
            <a:ext cx="558720" cy="14256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73;p4" descr=""/>
          <p:cNvPicPr/>
          <p:nvPr/>
        </p:nvPicPr>
        <p:blipFill>
          <a:blip r:embed="rId21"/>
          <a:stretch/>
        </p:blipFill>
        <p:spPr>
          <a:xfrm>
            <a:off x="11758320" y="6054120"/>
            <a:ext cx="298080" cy="298080"/>
          </a:xfrm>
          <a:prstGeom prst="rect">
            <a:avLst/>
          </a:prstGeom>
          <a:ln w="0">
            <a:noFill/>
          </a:ln>
        </p:spPr>
      </p:pic>
      <p:pic>
        <p:nvPicPr>
          <p:cNvPr id="137" name="Google Shape;74;p4" descr=""/>
          <p:cNvPicPr/>
          <p:nvPr/>
        </p:nvPicPr>
        <p:blipFill>
          <a:blip r:embed="rId22"/>
          <a:stretch/>
        </p:blipFill>
        <p:spPr>
          <a:xfrm>
            <a:off x="7845480" y="6065640"/>
            <a:ext cx="275040" cy="27504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75;p4" descr=""/>
          <p:cNvPicPr/>
          <p:nvPr/>
        </p:nvPicPr>
        <p:blipFill>
          <a:blip r:embed="rId23"/>
          <a:stretch/>
        </p:blipFill>
        <p:spPr>
          <a:xfrm>
            <a:off x="9373680" y="5923800"/>
            <a:ext cx="558720" cy="55872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76;p4" descr=""/>
          <p:cNvPicPr/>
          <p:nvPr/>
        </p:nvPicPr>
        <p:blipFill>
          <a:blip r:embed="rId24"/>
          <a:stretch/>
        </p:blipFill>
        <p:spPr>
          <a:xfrm>
            <a:off x="8632440" y="5375160"/>
            <a:ext cx="725400" cy="72540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77;p4" descr=""/>
          <p:cNvPicPr/>
          <p:nvPr/>
        </p:nvPicPr>
        <p:blipFill>
          <a:blip r:embed="rId25"/>
          <a:stretch/>
        </p:blipFill>
        <p:spPr>
          <a:xfrm>
            <a:off x="8333640" y="5158440"/>
            <a:ext cx="388080" cy="38808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78;p4" descr=""/>
          <p:cNvPicPr/>
          <p:nvPr/>
        </p:nvPicPr>
        <p:blipFill>
          <a:blip r:embed="rId26"/>
          <a:stretch/>
        </p:blipFill>
        <p:spPr>
          <a:xfrm>
            <a:off x="5940720" y="6109920"/>
            <a:ext cx="590400" cy="186840"/>
          </a:xfrm>
          <a:prstGeom prst="rect">
            <a:avLst/>
          </a:prstGeom>
          <a:ln w="0">
            <a:noFill/>
          </a:ln>
        </p:spPr>
      </p:pic>
      <p:pic>
        <p:nvPicPr>
          <p:cNvPr id="142" name="Google Shape;79;p4" descr=""/>
          <p:cNvPicPr/>
          <p:nvPr/>
        </p:nvPicPr>
        <p:blipFill>
          <a:blip r:embed="rId27"/>
          <a:stretch/>
        </p:blipFill>
        <p:spPr>
          <a:xfrm>
            <a:off x="8398080" y="6093720"/>
            <a:ext cx="774000" cy="218880"/>
          </a:xfrm>
          <a:prstGeom prst="rect">
            <a:avLst/>
          </a:prstGeom>
          <a:ln w="0">
            <a:noFill/>
          </a:ln>
        </p:spPr>
      </p:pic>
      <p:pic>
        <p:nvPicPr>
          <p:cNvPr id="143" name="Google Shape;80;p4" descr=""/>
          <p:cNvPicPr/>
          <p:nvPr/>
        </p:nvPicPr>
        <p:blipFill>
          <a:blip r:embed="rId28"/>
          <a:stretch/>
        </p:blipFill>
        <p:spPr>
          <a:xfrm>
            <a:off x="10184400" y="6131880"/>
            <a:ext cx="705240" cy="142560"/>
          </a:xfrm>
          <a:prstGeom prst="rect">
            <a:avLst/>
          </a:prstGeom>
          <a:ln w="0">
            <a:noFill/>
          </a:ln>
        </p:spPr>
      </p:pic>
      <p:pic>
        <p:nvPicPr>
          <p:cNvPr id="144" name="Google Shape;81;p4" descr=""/>
          <p:cNvPicPr/>
          <p:nvPr/>
        </p:nvPicPr>
        <p:blipFill>
          <a:blip r:embed="rId29"/>
          <a:stretch/>
        </p:blipFill>
        <p:spPr>
          <a:xfrm>
            <a:off x="10784160" y="6571800"/>
            <a:ext cx="558720" cy="158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83;p5"/>
          <p:cNvSpPr/>
          <p:nvPr/>
        </p:nvSpPr>
        <p:spPr>
          <a:xfrm>
            <a:off x="-27360" y="1125360"/>
            <a:ext cx="12211920" cy="454500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Google Shape;84;p5" descr=""/>
          <p:cNvPicPr/>
          <p:nvPr/>
        </p:nvPicPr>
        <p:blipFill>
          <a:blip r:embed="rId2"/>
          <a:srcRect l="0" t="-228" r="59" b="5828"/>
          <a:stretch/>
        </p:blipFill>
        <p:spPr>
          <a:xfrm>
            <a:off x="7221240" y="1111680"/>
            <a:ext cx="4970520" cy="455184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85;p5" descr=""/>
          <p:cNvPicPr/>
          <p:nvPr/>
        </p:nvPicPr>
        <p:blipFill>
          <a:blip r:embed="rId3"/>
          <a:stretch/>
        </p:blipFill>
        <p:spPr>
          <a:xfrm flipH="1">
            <a:off x="-1800" y="5734800"/>
            <a:ext cx="12207600" cy="1140120"/>
          </a:xfrm>
          <a:prstGeom prst="rect">
            <a:avLst/>
          </a:prstGeom>
          <a:ln w="0">
            <a:noFill/>
          </a:ln>
        </p:spPr>
      </p:pic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97400" y="2770200"/>
            <a:ext cx="7261560" cy="1319760"/>
          </a:xfrm>
          <a:prstGeom prst="rect">
            <a:avLst/>
          </a:prstGeom>
        </p:spPr>
        <p:txBody>
          <a:bodyPr>
            <a:noAutofit/>
          </a:bodyPr>
          <a:p>
            <a:r>
              <a:rPr b="0" lang="es-PE" sz="3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Google Shape;87;p5"/>
          <p:cNvSpPr/>
          <p:nvPr/>
        </p:nvSpPr>
        <p:spPr>
          <a:xfrm>
            <a:off x="-23400" y="5670720"/>
            <a:ext cx="12217680" cy="6732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Google Shape;88;p5"/>
          <p:cNvSpPr/>
          <p:nvPr/>
        </p:nvSpPr>
        <p:spPr>
          <a:xfrm>
            <a:off x="-23400" y="1057320"/>
            <a:ext cx="12217680" cy="6732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90;p6"/>
          <p:cNvSpPr/>
          <p:nvPr/>
        </p:nvSpPr>
        <p:spPr>
          <a:xfrm>
            <a:off x="709560" y="-2160"/>
            <a:ext cx="11484360" cy="681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Google Shape;91;p6" descr="Imagen que contiene paraguas&#10;&#10;Descripción generada con confianza muy alta"/>
          <p:cNvPicPr/>
          <p:nvPr/>
        </p:nvPicPr>
        <p:blipFill>
          <a:blip r:embed="rId2"/>
          <a:stretch/>
        </p:blipFill>
        <p:spPr>
          <a:xfrm>
            <a:off x="9357480" y="-4320"/>
            <a:ext cx="2864880" cy="689040"/>
          </a:xfrm>
          <a:prstGeom prst="rect">
            <a:avLst/>
          </a:prstGeom>
          <a:ln w="0">
            <a:noFill/>
          </a:ln>
        </p:spPr>
      </p:pic>
      <p:pic>
        <p:nvPicPr>
          <p:cNvPr id="226" name="Google Shape;92;p6" descr=""/>
          <p:cNvPicPr/>
          <p:nvPr/>
        </p:nvPicPr>
        <p:blipFill>
          <a:blip r:embed="rId3"/>
          <a:stretch/>
        </p:blipFill>
        <p:spPr>
          <a:xfrm>
            <a:off x="0" y="719280"/>
            <a:ext cx="12228120" cy="2315160"/>
          </a:xfrm>
          <a:prstGeom prst="rect">
            <a:avLst/>
          </a:prstGeom>
          <a:ln w="0">
            <a:noFill/>
          </a:ln>
        </p:spPr>
      </p:pic>
      <p:pic>
        <p:nvPicPr>
          <p:cNvPr id="227" name="Google Shape;93;p6" descr="Imagen que contiene reloj&#10;&#10;Descripción generada con confianza muy alta"/>
          <p:cNvPicPr/>
          <p:nvPr/>
        </p:nvPicPr>
        <p:blipFill>
          <a:blip r:embed="rId4"/>
          <a:stretch/>
        </p:blipFill>
        <p:spPr>
          <a:xfrm>
            <a:off x="91440" y="6598800"/>
            <a:ext cx="1411920" cy="172440"/>
          </a:xfrm>
          <a:prstGeom prst="rect">
            <a:avLst/>
          </a:prstGeom>
          <a:ln w="0">
            <a:noFill/>
          </a:ln>
        </p:spPr>
      </p:pic>
      <p:sp>
        <p:nvSpPr>
          <p:cNvPr id="228" name="Google Shape;94;p6"/>
          <p:cNvSpPr/>
          <p:nvPr/>
        </p:nvSpPr>
        <p:spPr>
          <a:xfrm flipH="1" rot="10800000">
            <a:off x="-3960" y="6493680"/>
            <a:ext cx="12191760" cy="4392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Google Shape;95;p6"/>
          <p:cNvSpPr/>
          <p:nvPr/>
        </p:nvSpPr>
        <p:spPr>
          <a:xfrm>
            <a:off x="-8640" y="673560"/>
            <a:ext cx="12217680" cy="4536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3760" y="78480"/>
            <a:ext cx="10515240" cy="533160"/>
          </a:xfrm>
          <a:prstGeom prst="rect">
            <a:avLst/>
          </a:prstGeom>
        </p:spPr>
        <p:txBody>
          <a:bodyPr>
            <a:noAutofit/>
          </a:bodyPr>
          <a:p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Google Shape;97;p6" descr="Imagen que contiene objeto, reloj&#10;&#10;Descripción generada con confianza muy alta"/>
          <p:cNvPicPr/>
          <p:nvPr/>
        </p:nvPicPr>
        <p:blipFill>
          <a:blip r:embed="rId5"/>
          <a:stretch/>
        </p:blipFill>
        <p:spPr>
          <a:xfrm>
            <a:off x="11152800" y="6640200"/>
            <a:ext cx="914040" cy="11700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833400" y="1037160"/>
            <a:ext cx="10515240" cy="50623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Google Shape;99;p6" descr="Imagen que contiene señal&#10;&#10;Descripción generada con confianza muy alta"/>
          <p:cNvPicPr/>
          <p:nvPr/>
        </p:nvPicPr>
        <p:blipFill>
          <a:blip r:embed="rId6"/>
          <a:stretch/>
        </p:blipFill>
        <p:spPr>
          <a:xfrm>
            <a:off x="50400" y="43560"/>
            <a:ext cx="596880" cy="6015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101;p7"/>
          <p:cNvSpPr/>
          <p:nvPr/>
        </p:nvSpPr>
        <p:spPr>
          <a:xfrm>
            <a:off x="709560" y="-2160"/>
            <a:ext cx="11484360" cy="681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Google Shape;102;p7" descr="Imagen que contiene paraguas&#10;&#10;Descripción generada con confianza muy alta"/>
          <p:cNvPicPr/>
          <p:nvPr/>
        </p:nvPicPr>
        <p:blipFill>
          <a:blip r:embed="rId2"/>
          <a:stretch/>
        </p:blipFill>
        <p:spPr>
          <a:xfrm>
            <a:off x="9357480" y="-4320"/>
            <a:ext cx="2864880" cy="68904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103;p7" descr=""/>
          <p:cNvPicPr/>
          <p:nvPr/>
        </p:nvPicPr>
        <p:blipFill>
          <a:blip r:embed="rId3"/>
          <a:stretch/>
        </p:blipFill>
        <p:spPr>
          <a:xfrm>
            <a:off x="0" y="719280"/>
            <a:ext cx="12228120" cy="2315160"/>
          </a:xfrm>
          <a:prstGeom prst="rect">
            <a:avLst/>
          </a:prstGeom>
          <a:ln w="0">
            <a:noFill/>
          </a:ln>
        </p:spPr>
      </p:pic>
      <p:sp>
        <p:nvSpPr>
          <p:cNvPr id="273" name="Google Shape;104;p7"/>
          <p:cNvSpPr/>
          <p:nvPr/>
        </p:nvSpPr>
        <p:spPr>
          <a:xfrm>
            <a:off x="-8640" y="673560"/>
            <a:ext cx="12217680" cy="4536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3760" y="78480"/>
            <a:ext cx="10515240" cy="533160"/>
          </a:xfrm>
          <a:prstGeom prst="rect">
            <a:avLst/>
          </a:prstGeom>
        </p:spPr>
        <p:txBody>
          <a:bodyPr>
            <a:noAutofit/>
          </a:bodyPr>
          <a:p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833760" y="1037880"/>
            <a:ext cx="10514880" cy="50209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Google Shape;107;p7" descr="Imagen que contiene señal&#10;&#10;Descripción generada con confianza muy alta"/>
          <p:cNvPicPr/>
          <p:nvPr/>
        </p:nvPicPr>
        <p:blipFill>
          <a:blip r:embed="rId4"/>
          <a:stretch/>
        </p:blipFill>
        <p:spPr>
          <a:xfrm>
            <a:off x="50400" y="43560"/>
            <a:ext cx="596880" cy="6015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109;p8"/>
          <p:cNvSpPr/>
          <p:nvPr/>
        </p:nvSpPr>
        <p:spPr>
          <a:xfrm>
            <a:off x="709560" y="-2160"/>
            <a:ext cx="11484360" cy="681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Google Shape;110;p8" descr="Imagen que contiene paraguas&#10;&#10;Descripción generada con confianza muy alta"/>
          <p:cNvPicPr/>
          <p:nvPr/>
        </p:nvPicPr>
        <p:blipFill>
          <a:blip r:embed="rId2"/>
          <a:stretch/>
        </p:blipFill>
        <p:spPr>
          <a:xfrm>
            <a:off x="9357480" y="-4320"/>
            <a:ext cx="2864880" cy="68904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111;p8" descr="Imagen que contiene reloj&#10;&#10;Descripción generada con confianza muy alta"/>
          <p:cNvPicPr/>
          <p:nvPr/>
        </p:nvPicPr>
        <p:blipFill>
          <a:blip r:embed="rId3"/>
          <a:stretch/>
        </p:blipFill>
        <p:spPr>
          <a:xfrm>
            <a:off x="91440" y="6598800"/>
            <a:ext cx="1411920" cy="172440"/>
          </a:xfrm>
          <a:prstGeom prst="rect">
            <a:avLst/>
          </a:prstGeom>
          <a:ln w="0">
            <a:noFill/>
          </a:ln>
        </p:spPr>
      </p:pic>
      <p:sp>
        <p:nvSpPr>
          <p:cNvPr id="316" name="Google Shape;112;p8"/>
          <p:cNvSpPr/>
          <p:nvPr/>
        </p:nvSpPr>
        <p:spPr>
          <a:xfrm flipH="1" rot="10800000">
            <a:off x="-3960" y="6493680"/>
            <a:ext cx="12191760" cy="4392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Google Shape;113;p8"/>
          <p:cNvSpPr/>
          <p:nvPr/>
        </p:nvSpPr>
        <p:spPr>
          <a:xfrm>
            <a:off x="-8640" y="673560"/>
            <a:ext cx="12217680" cy="4536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3760" y="78480"/>
            <a:ext cx="10515240" cy="533160"/>
          </a:xfrm>
          <a:prstGeom prst="rect">
            <a:avLst/>
          </a:prstGeom>
        </p:spPr>
        <p:txBody>
          <a:bodyPr>
            <a:noAutofit/>
          </a:bodyPr>
          <a:p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Google Shape;115;p8" descr="Imagen que contiene objeto, reloj&#10;&#10;Descripción generada con confianza muy alta"/>
          <p:cNvPicPr/>
          <p:nvPr/>
        </p:nvPicPr>
        <p:blipFill>
          <a:blip r:embed="rId4"/>
          <a:stretch/>
        </p:blipFill>
        <p:spPr>
          <a:xfrm>
            <a:off x="11152800" y="6640200"/>
            <a:ext cx="914040" cy="117000"/>
          </a:xfrm>
          <a:prstGeom prst="rect">
            <a:avLst/>
          </a:prstGeom>
          <a:ln w="0">
            <a:noFill/>
          </a:ln>
        </p:spPr>
      </p:pic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833400" y="1036800"/>
            <a:ext cx="10515240" cy="49543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" name="Google Shape;117;p8" descr="Imagen que contiene señal&#10;&#10;Descripción generada con confianza muy alta"/>
          <p:cNvPicPr/>
          <p:nvPr/>
        </p:nvPicPr>
        <p:blipFill>
          <a:blip r:embed="rId5"/>
          <a:stretch/>
        </p:blipFill>
        <p:spPr>
          <a:xfrm>
            <a:off x="50400" y="43560"/>
            <a:ext cx="596880" cy="6015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119;p9"/>
          <p:cNvSpPr/>
          <p:nvPr/>
        </p:nvSpPr>
        <p:spPr>
          <a:xfrm>
            <a:off x="709560" y="-2160"/>
            <a:ext cx="11484360" cy="681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Google Shape;120;p9" descr="Imagen que contiene paraguas&#10;&#10;Descripción generada con confianza muy alta"/>
          <p:cNvPicPr/>
          <p:nvPr/>
        </p:nvPicPr>
        <p:blipFill>
          <a:blip r:embed="rId2"/>
          <a:stretch/>
        </p:blipFill>
        <p:spPr>
          <a:xfrm>
            <a:off x="9357480" y="-4320"/>
            <a:ext cx="2864880" cy="689040"/>
          </a:xfrm>
          <a:prstGeom prst="rect">
            <a:avLst/>
          </a:prstGeom>
          <a:ln w="0">
            <a:noFill/>
          </a:ln>
        </p:spPr>
      </p:pic>
      <p:sp>
        <p:nvSpPr>
          <p:cNvPr id="360" name="Google Shape;121;p9"/>
          <p:cNvSpPr/>
          <p:nvPr/>
        </p:nvSpPr>
        <p:spPr>
          <a:xfrm>
            <a:off x="-8640" y="673560"/>
            <a:ext cx="12217680" cy="4536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33760" y="78480"/>
            <a:ext cx="10515240" cy="533160"/>
          </a:xfrm>
          <a:prstGeom prst="rect">
            <a:avLst/>
          </a:prstGeom>
        </p:spPr>
        <p:txBody>
          <a:bodyPr>
            <a:noAutofit/>
          </a:bodyPr>
          <a:p>
            <a:r>
              <a:rPr b="0" lang="es-PE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833760" y="1037160"/>
            <a:ext cx="10514880" cy="51447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5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" name="Google Shape;124;p9" descr="Imagen que contiene señal&#10;&#10;Descripción generada con confianza muy alta"/>
          <p:cNvPicPr/>
          <p:nvPr/>
        </p:nvPicPr>
        <p:blipFill>
          <a:blip r:embed="rId3"/>
          <a:stretch/>
        </p:blipFill>
        <p:spPr>
          <a:xfrm>
            <a:off x="50400" y="43560"/>
            <a:ext cx="596880" cy="6015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126;p10" descr=""/>
          <p:cNvPicPr/>
          <p:nvPr/>
        </p:nvPicPr>
        <p:blipFill>
          <a:blip r:embed="rId2"/>
          <a:stretch/>
        </p:blipFill>
        <p:spPr>
          <a:xfrm>
            <a:off x="-21240" y="5077800"/>
            <a:ext cx="12220560" cy="1789200"/>
          </a:xfrm>
          <a:prstGeom prst="rect">
            <a:avLst/>
          </a:prstGeom>
          <a:ln w="0">
            <a:noFill/>
          </a:ln>
        </p:spPr>
      </p:pic>
      <p:sp>
        <p:nvSpPr>
          <p:cNvPr id="401" name="Google Shape;127;p10"/>
          <p:cNvSpPr/>
          <p:nvPr/>
        </p:nvSpPr>
        <p:spPr>
          <a:xfrm>
            <a:off x="-12600" y="-1800"/>
            <a:ext cx="12206880" cy="5082840"/>
          </a:xfrm>
          <a:prstGeom prst="rect">
            <a:avLst/>
          </a:prstGeom>
          <a:solidFill>
            <a:srgbClr val="2c2a7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Google Shape;128;p10"/>
          <p:cNvSpPr/>
          <p:nvPr/>
        </p:nvSpPr>
        <p:spPr>
          <a:xfrm>
            <a:off x="-23400" y="5041080"/>
            <a:ext cx="12217680" cy="67320"/>
          </a:xfrm>
          <a:prstGeom prst="rect">
            <a:avLst/>
          </a:prstGeom>
          <a:solidFill>
            <a:srgbClr val="ec202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3" name="Google Shape;129;p10" descr=""/>
          <p:cNvPicPr/>
          <p:nvPr/>
        </p:nvPicPr>
        <p:blipFill>
          <a:blip r:embed="rId3"/>
          <a:stretch/>
        </p:blipFill>
        <p:spPr>
          <a:xfrm>
            <a:off x="6925320" y="2160"/>
            <a:ext cx="5268960" cy="5124240"/>
          </a:xfrm>
          <a:prstGeom prst="rect">
            <a:avLst/>
          </a:prstGeom>
          <a:ln w="0">
            <a:noFill/>
          </a:ln>
        </p:spPr>
      </p:pic>
      <p:pic>
        <p:nvPicPr>
          <p:cNvPr id="404" name="Google Shape;130;p10" descr=""/>
          <p:cNvPicPr/>
          <p:nvPr/>
        </p:nvPicPr>
        <p:blipFill>
          <a:blip r:embed="rId4"/>
          <a:stretch/>
        </p:blipFill>
        <p:spPr>
          <a:xfrm>
            <a:off x="5766840" y="5091120"/>
            <a:ext cx="56160" cy="1779120"/>
          </a:xfrm>
          <a:prstGeom prst="rect">
            <a:avLst/>
          </a:prstGeom>
          <a:ln w="0">
            <a:noFill/>
          </a:ln>
        </p:spPr>
      </p:pic>
      <p:pic>
        <p:nvPicPr>
          <p:cNvPr id="405" name="Google Shape;131;p10" descr="Imagen que contiene dibujo&#10;&#10;Descripción generada con confianza muy alta"/>
          <p:cNvPicPr/>
          <p:nvPr/>
        </p:nvPicPr>
        <p:blipFill>
          <a:blip r:embed="rId5"/>
          <a:stretch/>
        </p:blipFill>
        <p:spPr>
          <a:xfrm>
            <a:off x="5996880" y="4000320"/>
            <a:ext cx="284040" cy="294840"/>
          </a:xfrm>
          <a:prstGeom prst="rect">
            <a:avLst/>
          </a:prstGeom>
          <a:ln w="0">
            <a:noFill/>
          </a:ln>
        </p:spPr>
      </p:pic>
      <p:pic>
        <p:nvPicPr>
          <p:cNvPr id="406" name="Google Shape;132;p10" descr=""/>
          <p:cNvPicPr/>
          <p:nvPr/>
        </p:nvPicPr>
        <p:blipFill>
          <a:blip r:embed="rId6"/>
          <a:stretch/>
        </p:blipFill>
        <p:spPr>
          <a:xfrm>
            <a:off x="6581520" y="4000320"/>
            <a:ext cx="284040" cy="294840"/>
          </a:xfrm>
          <a:prstGeom prst="rect">
            <a:avLst/>
          </a:prstGeom>
          <a:ln w="0">
            <a:noFill/>
          </a:ln>
        </p:spPr>
      </p:pic>
      <p:pic>
        <p:nvPicPr>
          <p:cNvPr id="407" name="Google Shape;133;p10" descr="Imagen que contiene dibujo&#10;&#10;Descripción generada con confianza muy alta"/>
          <p:cNvPicPr/>
          <p:nvPr/>
        </p:nvPicPr>
        <p:blipFill>
          <a:blip r:embed="rId7"/>
          <a:stretch/>
        </p:blipFill>
        <p:spPr>
          <a:xfrm>
            <a:off x="904320" y="1886040"/>
            <a:ext cx="348480" cy="359280"/>
          </a:xfrm>
          <a:prstGeom prst="rect">
            <a:avLst/>
          </a:prstGeom>
          <a:ln w="0">
            <a:noFill/>
          </a:ln>
        </p:spPr>
      </p:pic>
      <p:pic>
        <p:nvPicPr>
          <p:cNvPr id="408" name="Google Shape;134;p10" descr="Imagen que contiene dibujo&#10;&#10;Descripción generada con confianza muy alta"/>
          <p:cNvPicPr/>
          <p:nvPr/>
        </p:nvPicPr>
        <p:blipFill>
          <a:blip r:embed="rId8"/>
          <a:stretch/>
        </p:blipFill>
        <p:spPr>
          <a:xfrm>
            <a:off x="5411880" y="4000320"/>
            <a:ext cx="284040" cy="294840"/>
          </a:xfrm>
          <a:prstGeom prst="rect">
            <a:avLst/>
          </a:prstGeom>
          <a:ln w="0">
            <a:noFill/>
          </a:ln>
        </p:spPr>
      </p:pic>
      <p:pic>
        <p:nvPicPr>
          <p:cNvPr id="409" name="Google Shape;135;p10" descr="Imagen que contiene dibujo&#10;&#10;Descripción generada con confianza muy alta"/>
          <p:cNvPicPr/>
          <p:nvPr/>
        </p:nvPicPr>
        <p:blipFill>
          <a:blip r:embed="rId9"/>
          <a:stretch/>
        </p:blipFill>
        <p:spPr>
          <a:xfrm>
            <a:off x="904320" y="1338840"/>
            <a:ext cx="348480" cy="359280"/>
          </a:xfrm>
          <a:prstGeom prst="rect">
            <a:avLst/>
          </a:prstGeom>
          <a:ln w="0">
            <a:noFill/>
          </a:ln>
        </p:spPr>
      </p:pic>
      <p:sp>
        <p:nvSpPr>
          <p:cNvPr id="410" name="Google Shape;136;p10"/>
          <p:cNvSpPr/>
          <p:nvPr/>
        </p:nvSpPr>
        <p:spPr>
          <a:xfrm>
            <a:off x="1375920" y="1279440"/>
            <a:ext cx="53506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Roboto"/>
                <a:ea typeface="Roboto"/>
              </a:rPr>
              <a:t>http://laconga.redclara.net</a:t>
            </a:r>
            <a:endParaRPr b="0" lang="es-PE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PE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Roboto"/>
                <a:ea typeface="Roboto"/>
              </a:rPr>
              <a:t>contacto@laconga.redclara.net</a:t>
            </a:r>
            <a:endParaRPr b="0" lang="es-PE" sz="1800" spc="-1" strike="noStrike">
              <a:latin typeface="Arial"/>
            </a:endParaRPr>
          </a:p>
        </p:txBody>
      </p:sp>
      <p:sp>
        <p:nvSpPr>
          <p:cNvPr id="411" name="Google Shape;137;p10"/>
          <p:cNvSpPr/>
          <p:nvPr/>
        </p:nvSpPr>
        <p:spPr>
          <a:xfrm>
            <a:off x="4835160" y="4424040"/>
            <a:ext cx="26071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800" spc="-1" strike="noStrike">
                <a:solidFill>
                  <a:srgbClr val="ffffff"/>
                </a:solidFill>
                <a:latin typeface="Roboto"/>
                <a:ea typeface="Roboto"/>
              </a:rPr>
              <a:t>lacongaphysics</a:t>
            </a:r>
            <a:endParaRPr b="0" lang="es-PE" sz="1800" spc="-1" strike="noStrike">
              <a:latin typeface="Arial"/>
            </a:endParaRPr>
          </a:p>
        </p:txBody>
      </p:sp>
      <p:pic>
        <p:nvPicPr>
          <p:cNvPr id="412" name="Google Shape;138;p10" descr=""/>
          <p:cNvPicPr/>
          <p:nvPr/>
        </p:nvPicPr>
        <p:blipFill>
          <a:blip r:embed="rId10"/>
          <a:stretch/>
        </p:blipFill>
        <p:spPr>
          <a:xfrm>
            <a:off x="1049040" y="5356800"/>
            <a:ext cx="4080960" cy="1064520"/>
          </a:xfrm>
          <a:prstGeom prst="rect">
            <a:avLst/>
          </a:prstGeom>
          <a:ln w="0">
            <a:noFill/>
          </a:ln>
        </p:spPr>
      </p:pic>
      <p:sp>
        <p:nvSpPr>
          <p:cNvPr id="413" name="Google Shape;139;p10"/>
          <p:cNvSpPr/>
          <p:nvPr/>
        </p:nvSpPr>
        <p:spPr>
          <a:xfrm>
            <a:off x="5996880" y="6030000"/>
            <a:ext cx="6095520" cy="5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" sz="1000" spc="-1" strike="noStrike">
                <a:solidFill>
                  <a:srgbClr val="000000"/>
                </a:solidFill>
                <a:latin typeface="Roboto"/>
                <a:ea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b="0" lang="es-PE" sz="1000" spc="-1" strike="noStrike">
              <a:latin typeface="Arial"/>
            </a:endParaRPr>
          </a:p>
        </p:txBody>
      </p:sp>
      <p:pic>
        <p:nvPicPr>
          <p:cNvPr id="414" name="Google Shape;140;p10" descr="Imagen que contiene alimentos, plato&#10;&#10;Descripción generada con confianza muy alta"/>
          <p:cNvPicPr/>
          <p:nvPr/>
        </p:nvPicPr>
        <p:blipFill>
          <a:blip r:embed="rId11"/>
          <a:stretch/>
        </p:blipFill>
        <p:spPr>
          <a:xfrm>
            <a:off x="8119080" y="5465520"/>
            <a:ext cx="2108520" cy="458640"/>
          </a:xfrm>
          <a:prstGeom prst="rect">
            <a:avLst/>
          </a:prstGeom>
          <a:ln w="0">
            <a:noFill/>
          </a:ln>
        </p:spPr>
      </p:pic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PE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PE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PE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PE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PE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PE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P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P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P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hyperlink" Target="https://laconga.redclara.net/courses/" TargetMode="External"/><Relationship Id="rId6" Type="http://schemas.openxmlformats.org/officeDocument/2006/relationships/slideLayout" Target="../slideLayouts/slideLayout13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3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jpe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slideLayout" Target="../slideLayouts/slideLayout13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youtube.com/hashtag/seminarioslaconga" TargetMode="External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13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hyperlink" Target="https://laconga.redclara.net/terminamos-el-primer-semestre/" TargetMode="External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slideLayout" Target="../slideLayouts/slideLayout13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3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laconga.redclara.net/" TargetMode="Externa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slideLayout" Target="../slideLayouts/slideLayout10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slideLayout" Target="../slideLayouts/slideLayout13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196;p19"/>
          <p:cNvSpPr txBox="1"/>
          <p:nvPr/>
        </p:nvSpPr>
        <p:spPr>
          <a:xfrm>
            <a:off x="540000" y="360000"/>
            <a:ext cx="11340000" cy="1319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Simposio Latinoamericano de Física de Altas Energías</a:t>
            </a:r>
            <a:br/>
            <a:r>
              <a:rPr b="0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SILAFAE XII¾</a:t>
            </a:r>
            <a:br/>
            <a:r>
              <a:rPr b="0" lang="es-PE" sz="2600" spc="-1" strike="noStrike">
                <a:solidFill>
                  <a:srgbClr val="ffffd7"/>
                </a:solidFill>
                <a:latin typeface="Montserrat"/>
                <a:ea typeface="Montserrat"/>
              </a:rPr>
              <a:t>ICTP-SAIFR, São Paulo, Brazil</a:t>
            </a:r>
            <a:br/>
            <a:r>
              <a:rPr b="0" lang="es-PE" sz="2600" spc="-1" strike="noStrike">
                <a:solidFill>
                  <a:srgbClr val="ffffd7"/>
                </a:solidFill>
                <a:latin typeface="Montserrat"/>
                <a:ea typeface="Montserrat"/>
              </a:rPr>
              <a:t>November 8-12, 2021</a:t>
            </a:r>
            <a:endParaRPr b="0" lang="es-PE" sz="26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sp>
        <p:nvSpPr>
          <p:cNvPr id="578" name="Google Shape;197;p19"/>
          <p:cNvSpPr txBox="1"/>
          <p:nvPr/>
        </p:nvSpPr>
        <p:spPr>
          <a:xfrm>
            <a:off x="2098800" y="3783240"/>
            <a:ext cx="7192800" cy="744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57200" indent="-228240"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PE" sz="2200" spc="-1" strike="noStrike">
                <a:solidFill>
                  <a:srgbClr val="ffffff"/>
                </a:solidFill>
                <a:latin typeface="Montserrat"/>
              </a:rPr>
              <a:t>Carlos Javier Solano Salinas</a:t>
            </a:r>
            <a:endParaRPr b="0" lang="es-PE" sz="2200" spc="-1" strike="noStrike">
              <a:solidFill>
                <a:srgbClr val="ffffff"/>
              </a:solidFill>
              <a:latin typeface="Montserrat"/>
              <a:ea typeface="Montserrat"/>
            </a:endParaRPr>
          </a:p>
          <a:p>
            <a:pPr marL="457200" indent="-228240"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PE" sz="2200" spc="-1" strike="noStrike">
                <a:solidFill>
                  <a:srgbClr val="ffffff"/>
                </a:solidFill>
                <a:latin typeface="Montserrat"/>
              </a:rPr>
              <a:t>on behalf of LA-CoNGA physics community</a:t>
            </a:r>
            <a:endParaRPr b="0" lang="es-PE" sz="22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sp>
        <p:nvSpPr>
          <p:cNvPr id="579" name="Google Shape;198;p19"/>
          <p:cNvSpPr txBox="1"/>
          <p:nvPr/>
        </p:nvSpPr>
        <p:spPr>
          <a:xfrm>
            <a:off x="1443960" y="2055240"/>
            <a:ext cx="9428040" cy="12823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457200" indent="-228240"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LA-CoNGA physics: an open science education collaboration between Latin America and Europe for High Energy Physics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10915200" y="540000"/>
            <a:ext cx="1144800" cy="114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222;p23_1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Thematic areas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pic>
        <p:nvPicPr>
          <p:cNvPr id="645" name="Image 2" descr=""/>
          <p:cNvPicPr/>
          <p:nvPr/>
        </p:nvPicPr>
        <p:blipFill>
          <a:blip r:embed="rId1"/>
          <a:stretch/>
        </p:blipFill>
        <p:spPr>
          <a:xfrm>
            <a:off x="72000" y="1349280"/>
            <a:ext cx="3817440" cy="2010960"/>
          </a:xfrm>
          <a:prstGeom prst="rect">
            <a:avLst/>
          </a:prstGeom>
          <a:ln w="0">
            <a:noFill/>
          </a:ln>
        </p:spPr>
      </p:pic>
      <p:pic>
        <p:nvPicPr>
          <p:cNvPr id="646" name="Image 6" descr=""/>
          <p:cNvPicPr/>
          <p:nvPr/>
        </p:nvPicPr>
        <p:blipFill>
          <a:blip r:embed="rId2"/>
          <a:stretch/>
        </p:blipFill>
        <p:spPr>
          <a:xfrm>
            <a:off x="1835280" y="2316600"/>
            <a:ext cx="3782520" cy="2194920"/>
          </a:xfrm>
          <a:prstGeom prst="rect">
            <a:avLst/>
          </a:prstGeom>
          <a:ln w="0">
            <a:noFill/>
          </a:ln>
        </p:spPr>
      </p:pic>
      <p:sp>
        <p:nvSpPr>
          <p:cNvPr id="647" name=""/>
          <p:cNvSpPr txBox="1"/>
          <p:nvPr/>
        </p:nvSpPr>
        <p:spPr>
          <a:xfrm>
            <a:off x="72000" y="5197320"/>
            <a:ext cx="6767280" cy="146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Theoretical fundamentals and experimentation</a:t>
            </a:r>
            <a:endParaRPr b="0" lang="es-P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International collaborations</a:t>
            </a:r>
            <a:endParaRPr b="0" lang="es-P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Knowledge transfer</a:t>
            </a:r>
            <a:endParaRPr b="0" lang="es-PE" sz="1800" spc="-1" strike="noStrike">
              <a:latin typeface="Arial"/>
            </a:endParaRPr>
          </a:p>
        </p:txBody>
      </p:sp>
      <p:sp>
        <p:nvSpPr>
          <p:cNvPr id="648" name=""/>
          <p:cNvSpPr txBox="1"/>
          <p:nvPr/>
        </p:nvSpPr>
        <p:spPr>
          <a:xfrm>
            <a:off x="505800" y="720000"/>
            <a:ext cx="381780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21409a"/>
                </a:solidFill>
                <a:latin typeface="Roboto"/>
                <a:ea typeface="Roboto"/>
              </a:rPr>
              <a:t>High Energy Physics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49" name="Image 9" descr=""/>
          <p:cNvPicPr/>
          <p:nvPr/>
        </p:nvPicPr>
        <p:blipFill>
          <a:blip r:embed="rId3"/>
          <a:stretch/>
        </p:blipFill>
        <p:spPr>
          <a:xfrm>
            <a:off x="5661000" y="1265760"/>
            <a:ext cx="3954600" cy="2126520"/>
          </a:xfrm>
          <a:prstGeom prst="rect">
            <a:avLst/>
          </a:prstGeom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4"/>
          <a:stretch/>
        </p:blipFill>
        <p:spPr>
          <a:xfrm>
            <a:off x="8401320" y="2401920"/>
            <a:ext cx="3730680" cy="2201040"/>
          </a:xfrm>
          <a:prstGeom prst="rect">
            <a:avLst/>
          </a:prstGeom>
          <a:ln w="0">
            <a:noFill/>
          </a:ln>
        </p:spPr>
      </p:pic>
      <p:sp>
        <p:nvSpPr>
          <p:cNvPr id="651" name=""/>
          <p:cNvSpPr txBox="1"/>
          <p:nvPr/>
        </p:nvSpPr>
        <p:spPr>
          <a:xfrm>
            <a:off x="7099920" y="762840"/>
            <a:ext cx="3817440" cy="57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21409a"/>
                </a:solidFill>
                <a:latin typeface="Roboto"/>
                <a:ea typeface="Roboto"/>
              </a:rPr>
              <a:t>Complex Systems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652" name=""/>
          <p:cNvSpPr txBox="1"/>
          <p:nvPr/>
        </p:nvSpPr>
        <p:spPr>
          <a:xfrm>
            <a:off x="6839280" y="5175000"/>
            <a:ext cx="5292720" cy="146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Study of matter states</a:t>
            </a:r>
            <a:endParaRPr b="0" lang="es-PE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Ubiquity of studied models</a:t>
            </a:r>
            <a:endParaRPr b="0" lang="es-PE" sz="18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Networks and collective behaviour</a:t>
            </a:r>
            <a:endParaRPr b="0" lang="es-P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Highly interdisciplinary field</a:t>
            </a:r>
            <a:endParaRPr b="0" lang="es-PE" sz="1800" spc="-1" strike="noStrike">
              <a:latin typeface="Arial"/>
            </a:endParaRPr>
          </a:p>
        </p:txBody>
      </p:sp>
      <p:sp>
        <p:nvSpPr>
          <p:cNvPr id="653" name=""/>
          <p:cNvSpPr txBox="1"/>
          <p:nvPr/>
        </p:nvSpPr>
        <p:spPr>
          <a:xfrm>
            <a:off x="2716560" y="4648680"/>
            <a:ext cx="7419960" cy="90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200" spc="-1" strike="noStrike">
                <a:latin typeface="Arial"/>
                <a:hlinkClick r:id="rId5"/>
              </a:rPr>
              <a:t>https://laconga.redclara.net/courses/</a:t>
            </a:r>
            <a:endParaRPr b="0" lang="es-PE" sz="2200" spc="-1" strike="noStrike">
              <a:latin typeface="Arial"/>
            </a:endParaRPr>
          </a:p>
          <a:p>
            <a:endParaRPr b="0" lang="es-PE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222;p23_2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Implementation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pic>
        <p:nvPicPr>
          <p:cNvPr id="655" name="" descr=""/>
          <p:cNvPicPr/>
          <p:nvPr/>
        </p:nvPicPr>
        <p:blipFill>
          <a:blip r:embed="rId1"/>
          <a:srcRect l="0" t="0" r="0" b="11604"/>
          <a:stretch/>
        </p:blipFill>
        <p:spPr>
          <a:xfrm>
            <a:off x="664200" y="720000"/>
            <a:ext cx="11079000" cy="57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222;p23_3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Remote labs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1"/>
          <a:stretch/>
        </p:blipFill>
        <p:spPr>
          <a:xfrm>
            <a:off x="761400" y="1485720"/>
            <a:ext cx="1048680" cy="101772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2"/>
          <a:stretch/>
        </p:blipFill>
        <p:spPr>
          <a:xfrm>
            <a:off x="7855920" y="3389400"/>
            <a:ext cx="4204080" cy="2384280"/>
          </a:xfrm>
          <a:prstGeom prst="rect">
            <a:avLst/>
          </a:prstGeom>
          <a:ln w="0">
            <a:noFill/>
          </a:ln>
        </p:spPr>
      </p:pic>
      <p:pic>
        <p:nvPicPr>
          <p:cNvPr id="659" name="" descr=""/>
          <p:cNvPicPr/>
          <p:nvPr/>
        </p:nvPicPr>
        <p:blipFill>
          <a:blip r:embed="rId3"/>
          <a:stretch/>
        </p:blipFill>
        <p:spPr>
          <a:xfrm>
            <a:off x="2854080" y="1402200"/>
            <a:ext cx="1350360" cy="1143360"/>
          </a:xfrm>
          <a:prstGeom prst="rect">
            <a:avLst/>
          </a:prstGeom>
          <a:ln w="0">
            <a:noFill/>
          </a:ln>
        </p:spPr>
      </p:pic>
      <p:pic>
        <p:nvPicPr>
          <p:cNvPr id="660" name="" descr=""/>
          <p:cNvPicPr/>
          <p:nvPr/>
        </p:nvPicPr>
        <p:blipFill>
          <a:blip r:embed="rId4"/>
          <a:stretch/>
        </p:blipFill>
        <p:spPr>
          <a:xfrm>
            <a:off x="7024680" y="1448280"/>
            <a:ext cx="1396440" cy="1355040"/>
          </a:xfrm>
          <a:prstGeom prst="rect">
            <a:avLst/>
          </a:prstGeom>
          <a:ln w="0">
            <a:noFill/>
          </a:ln>
        </p:spPr>
      </p:pic>
      <p:pic>
        <p:nvPicPr>
          <p:cNvPr id="661" name="" descr=""/>
          <p:cNvPicPr/>
          <p:nvPr/>
        </p:nvPicPr>
        <p:blipFill>
          <a:blip r:embed="rId5"/>
          <a:srcRect l="16819" t="24885" r="15976" b="33204"/>
          <a:stretch/>
        </p:blipFill>
        <p:spPr>
          <a:xfrm>
            <a:off x="5086440" y="1448280"/>
            <a:ext cx="1420920" cy="928440"/>
          </a:xfrm>
          <a:prstGeom prst="rect">
            <a:avLst/>
          </a:prstGeom>
          <a:ln w="0">
            <a:noFill/>
          </a:ln>
        </p:spPr>
      </p:pic>
      <p:pic>
        <p:nvPicPr>
          <p:cNvPr id="662" name="" descr=""/>
          <p:cNvPicPr/>
          <p:nvPr/>
        </p:nvPicPr>
        <p:blipFill>
          <a:blip r:embed="rId6"/>
          <a:stretch/>
        </p:blipFill>
        <p:spPr>
          <a:xfrm>
            <a:off x="9900000" y="1363680"/>
            <a:ext cx="1483560" cy="1439640"/>
          </a:xfrm>
          <a:prstGeom prst="rect">
            <a:avLst/>
          </a:prstGeom>
          <a:ln w="0">
            <a:noFill/>
          </a:ln>
        </p:spPr>
      </p:pic>
      <p:pic>
        <p:nvPicPr>
          <p:cNvPr id="663" name="" descr=""/>
          <p:cNvPicPr/>
          <p:nvPr/>
        </p:nvPicPr>
        <p:blipFill>
          <a:blip r:embed="rId7"/>
          <a:stretch/>
        </p:blipFill>
        <p:spPr>
          <a:xfrm>
            <a:off x="82080" y="2881080"/>
            <a:ext cx="5248800" cy="3125160"/>
          </a:xfrm>
          <a:prstGeom prst="rect">
            <a:avLst/>
          </a:prstGeom>
          <a:ln w="0">
            <a:noFill/>
          </a:ln>
        </p:spPr>
      </p:pic>
      <p:sp>
        <p:nvSpPr>
          <p:cNvPr id="664" name=""/>
          <p:cNvSpPr txBox="1"/>
          <p:nvPr/>
        </p:nvSpPr>
        <p:spPr>
          <a:xfrm>
            <a:off x="635760" y="902520"/>
            <a:ext cx="1391760" cy="52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21409a"/>
                </a:solidFill>
                <a:latin typeface="Roboto"/>
                <a:ea typeface="Roboto"/>
              </a:rPr>
              <a:t>Biblio.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665" name=""/>
          <p:cNvSpPr txBox="1"/>
          <p:nvPr/>
        </p:nvSpPr>
        <p:spPr>
          <a:xfrm>
            <a:off x="2766960" y="902520"/>
            <a:ext cx="1391760" cy="52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ce181e"/>
                </a:solidFill>
                <a:latin typeface="Roboto"/>
                <a:ea typeface="Roboto"/>
              </a:rPr>
              <a:t>Demo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666" name=""/>
          <p:cNvSpPr txBox="1"/>
          <p:nvPr/>
        </p:nvSpPr>
        <p:spPr>
          <a:xfrm>
            <a:off x="2505960" y="3009600"/>
            <a:ext cx="6524280" cy="59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Remote detectors  and instruments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67" name="" descr=""/>
          <p:cNvPicPr/>
          <p:nvPr/>
        </p:nvPicPr>
        <p:blipFill>
          <a:blip r:embed="rId8"/>
          <a:srcRect l="0" t="0" r="0" b="15572"/>
          <a:stretch/>
        </p:blipFill>
        <p:spPr>
          <a:xfrm>
            <a:off x="940320" y="5499720"/>
            <a:ext cx="1197000" cy="980280"/>
          </a:xfrm>
          <a:prstGeom prst="rect">
            <a:avLst/>
          </a:prstGeom>
          <a:ln w="0">
            <a:noFill/>
          </a:ln>
        </p:spPr>
      </p:pic>
      <p:pic>
        <p:nvPicPr>
          <p:cNvPr id="668" name="" descr=""/>
          <p:cNvPicPr/>
          <p:nvPr/>
        </p:nvPicPr>
        <p:blipFill>
          <a:blip r:embed="rId9"/>
          <a:stretch/>
        </p:blipFill>
        <p:spPr>
          <a:xfrm>
            <a:off x="5548320" y="3684960"/>
            <a:ext cx="2314440" cy="2487960"/>
          </a:xfrm>
          <a:prstGeom prst="rect">
            <a:avLst/>
          </a:prstGeom>
          <a:ln w="0">
            <a:noFill/>
          </a:ln>
        </p:spPr>
      </p:pic>
      <p:sp>
        <p:nvSpPr>
          <p:cNvPr id="669" name=""/>
          <p:cNvSpPr txBox="1"/>
          <p:nvPr/>
        </p:nvSpPr>
        <p:spPr>
          <a:xfrm>
            <a:off x="6149880" y="5668560"/>
            <a:ext cx="1184040" cy="47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200" spc="-1" strike="noStrike">
                <a:latin typeface="Arial"/>
              </a:rPr>
              <a:t>CAEN</a:t>
            </a:r>
            <a:endParaRPr b="0" lang="es-PE" sz="2200" spc="-1" strike="noStrike">
              <a:latin typeface="Arial"/>
            </a:endParaRPr>
          </a:p>
        </p:txBody>
      </p:sp>
      <p:sp>
        <p:nvSpPr>
          <p:cNvPr id="670" name=""/>
          <p:cNvSpPr txBox="1"/>
          <p:nvPr/>
        </p:nvSpPr>
        <p:spPr>
          <a:xfrm>
            <a:off x="7725240" y="5711400"/>
            <a:ext cx="3653640" cy="48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200" spc="-1" strike="noStrike">
                <a:latin typeface="Arial"/>
              </a:rPr>
              <a:t>National Instruments</a:t>
            </a:r>
            <a:endParaRPr b="0" lang="es-PE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222;p23_4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Seminars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sp>
        <p:nvSpPr>
          <p:cNvPr id="672" name=""/>
          <p:cNvSpPr txBox="1"/>
          <p:nvPr/>
        </p:nvSpPr>
        <p:spPr>
          <a:xfrm>
            <a:off x="2291400" y="720000"/>
            <a:ext cx="10128600" cy="108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200" spc="-1" strike="noStrike">
                <a:latin typeface="Arial"/>
                <a:hlinkClick r:id="rId1"/>
              </a:rPr>
              <a:t>https://www.youtube.com/hashtag/seminarioslaconga</a:t>
            </a:r>
            <a:endParaRPr b="0" lang="es-PE" sz="2200" spc="-1" strike="noStrike">
              <a:latin typeface="Arial"/>
            </a:endParaRPr>
          </a:p>
          <a:p>
            <a:endParaRPr b="0" lang="es-PE" sz="2200" spc="-1" strike="noStrike">
              <a:latin typeface="Arial"/>
            </a:endParaRPr>
          </a:p>
        </p:txBody>
      </p:sp>
      <p:pic>
        <p:nvPicPr>
          <p:cNvPr id="673" name="" descr=""/>
          <p:cNvPicPr/>
          <p:nvPr/>
        </p:nvPicPr>
        <p:blipFill>
          <a:blip r:embed="rId2"/>
          <a:stretch/>
        </p:blipFill>
        <p:spPr>
          <a:xfrm>
            <a:off x="-18000" y="1500480"/>
            <a:ext cx="12337920" cy="49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222;p23_5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How is it going on?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sp>
        <p:nvSpPr>
          <p:cNvPr id="675" name=""/>
          <p:cNvSpPr txBox="1"/>
          <p:nvPr/>
        </p:nvSpPr>
        <p:spPr>
          <a:xfrm>
            <a:off x="3715560" y="1410120"/>
            <a:ext cx="4614840" cy="81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1b75bc"/>
                </a:solidFill>
                <a:latin typeface="Roboto"/>
                <a:ea typeface="Roboto"/>
              </a:rPr>
              <a:t>30 instructors</a:t>
            </a:r>
            <a:endParaRPr b="0" lang="es-PE" sz="2000" spc="-1" strike="noStrike">
              <a:latin typeface="Arial"/>
            </a:endParaRPr>
          </a:p>
          <a:p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from Latin America and Europe</a:t>
            </a:r>
            <a:endParaRPr b="0" lang="es-PE" sz="1800" spc="-1" strike="noStrike">
              <a:latin typeface="Arial"/>
            </a:endParaRPr>
          </a:p>
        </p:txBody>
      </p:sp>
      <p:sp>
        <p:nvSpPr>
          <p:cNvPr id="676" name=""/>
          <p:cNvSpPr txBox="1"/>
          <p:nvPr/>
        </p:nvSpPr>
        <p:spPr>
          <a:xfrm>
            <a:off x="3765600" y="2309760"/>
            <a:ext cx="4614840" cy="81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more than</a:t>
            </a:r>
            <a:r>
              <a:rPr b="1" lang="es-PE" sz="2000" spc="-1" strike="noStrike">
                <a:solidFill>
                  <a:srgbClr val="1b75bc"/>
                </a:solidFill>
                <a:latin typeface="Roboto"/>
                <a:ea typeface="Roboto"/>
              </a:rPr>
              <a:t> 50 students</a:t>
            </a:r>
            <a:endParaRPr b="0" lang="es-PE" sz="2000" spc="-1" strike="noStrike">
              <a:latin typeface="Arial"/>
            </a:endParaRPr>
          </a:p>
          <a:p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from 4 countries</a:t>
            </a:r>
            <a:endParaRPr b="0" lang="es-PE" sz="1800" spc="-1" strike="noStrike">
              <a:latin typeface="Arial"/>
            </a:endParaRPr>
          </a:p>
        </p:txBody>
      </p:sp>
      <p:sp>
        <p:nvSpPr>
          <p:cNvPr id="677" name=""/>
          <p:cNvSpPr txBox="1"/>
          <p:nvPr/>
        </p:nvSpPr>
        <p:spPr>
          <a:xfrm>
            <a:off x="3724560" y="3209040"/>
            <a:ext cx="461484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more than</a:t>
            </a:r>
            <a:r>
              <a:rPr b="1" lang="es-PE" sz="2000" spc="-1" strike="noStrike">
                <a:solidFill>
                  <a:srgbClr val="1b75bc"/>
                </a:solidFill>
                <a:latin typeface="Roboto"/>
                <a:ea typeface="Roboto"/>
              </a:rPr>
              <a:t> 100 classes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78" name="" descr=""/>
          <p:cNvPicPr/>
          <p:nvPr/>
        </p:nvPicPr>
        <p:blipFill>
          <a:blip r:embed="rId1"/>
          <a:stretch/>
        </p:blipFill>
        <p:spPr>
          <a:xfrm>
            <a:off x="8639280" y="756000"/>
            <a:ext cx="3015000" cy="1641240"/>
          </a:xfrm>
          <a:prstGeom prst="rect">
            <a:avLst/>
          </a:prstGeom>
          <a:ln w="0">
            <a:noFill/>
          </a:ln>
        </p:spPr>
      </p:pic>
      <p:pic>
        <p:nvPicPr>
          <p:cNvPr id="679" name="" descr=""/>
          <p:cNvPicPr/>
          <p:nvPr/>
        </p:nvPicPr>
        <p:blipFill>
          <a:blip r:embed="rId2"/>
          <a:stretch/>
        </p:blipFill>
        <p:spPr>
          <a:xfrm>
            <a:off x="8625960" y="2432160"/>
            <a:ext cx="3028320" cy="1670040"/>
          </a:xfrm>
          <a:prstGeom prst="rect">
            <a:avLst/>
          </a:prstGeom>
          <a:ln w="0">
            <a:noFill/>
          </a:ln>
        </p:spPr>
      </p:pic>
      <p:sp>
        <p:nvSpPr>
          <p:cNvPr id="680" name=""/>
          <p:cNvSpPr txBox="1"/>
          <p:nvPr/>
        </p:nvSpPr>
        <p:spPr>
          <a:xfrm>
            <a:off x="491760" y="1001160"/>
            <a:ext cx="265068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ce181e"/>
                </a:solidFill>
                <a:latin typeface="Roboto"/>
                <a:ea typeface="Roboto"/>
              </a:rPr>
              <a:t>First Semester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681" name=""/>
          <p:cNvSpPr txBox="1"/>
          <p:nvPr/>
        </p:nvSpPr>
        <p:spPr>
          <a:xfrm>
            <a:off x="401040" y="4732200"/>
            <a:ext cx="4951440" cy="77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00a65d"/>
                </a:solidFill>
                <a:latin typeface="Roboto"/>
                <a:ea typeface="Roboto"/>
              </a:rPr>
              <a:t>Second Semester</a:t>
            </a:r>
            <a:r>
              <a:rPr b="1" lang="es-PE" sz="2000" spc="-1" strike="noStrike">
                <a:solidFill>
                  <a:srgbClr val="ce181e"/>
                </a:solidFill>
                <a:latin typeface="Roboto"/>
                <a:ea typeface="Roboto"/>
              </a:rPr>
              <a:t> 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682" name=""/>
          <p:cNvSpPr txBox="1"/>
          <p:nvPr/>
        </p:nvSpPr>
        <p:spPr>
          <a:xfrm>
            <a:off x="3657240" y="4098240"/>
            <a:ext cx="8078760" cy="74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latin typeface="Arial"/>
                <a:hlinkClick r:id="rId3"/>
              </a:rPr>
              <a:t>https://laconga.redclara.net/terminamos-el-primer-semestre/</a:t>
            </a:r>
            <a:endParaRPr b="0" lang="es-PE" sz="2000" spc="-1" strike="noStrike">
              <a:latin typeface="Arial"/>
            </a:endParaRPr>
          </a:p>
          <a:p>
            <a:endParaRPr b="0" lang="es-PE" sz="2000" spc="-1" strike="noStrike">
              <a:latin typeface="Arial"/>
            </a:endParaRPr>
          </a:p>
        </p:txBody>
      </p:sp>
      <p:pic>
        <p:nvPicPr>
          <p:cNvPr id="683" name="" descr=""/>
          <p:cNvPicPr/>
          <p:nvPr/>
        </p:nvPicPr>
        <p:blipFill>
          <a:blip r:embed="rId4"/>
          <a:srcRect l="0" t="0" r="30649" b="0"/>
          <a:stretch/>
        </p:blipFill>
        <p:spPr>
          <a:xfrm>
            <a:off x="360000" y="1640880"/>
            <a:ext cx="3273840" cy="914040"/>
          </a:xfrm>
          <a:prstGeom prst="rect">
            <a:avLst/>
          </a:prstGeom>
          <a:ln w="0">
            <a:noFill/>
          </a:ln>
        </p:spPr>
      </p:pic>
      <p:sp>
        <p:nvSpPr>
          <p:cNvPr id="684" name=""/>
          <p:cNvSpPr txBox="1"/>
          <p:nvPr/>
        </p:nvSpPr>
        <p:spPr>
          <a:xfrm>
            <a:off x="733320" y="1729440"/>
            <a:ext cx="2538720" cy="74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latin typeface="Arial"/>
              </a:rPr>
              <a:t>Particle Physics &amp;</a:t>
            </a:r>
            <a:endParaRPr b="0" lang="es-PE" sz="2000" spc="-1" strike="noStrike">
              <a:latin typeface="Arial"/>
            </a:endParaRPr>
          </a:p>
          <a:p>
            <a:r>
              <a:rPr b="0" lang="es-PE" sz="2000" spc="-1" strike="noStrike">
                <a:latin typeface="Arial"/>
              </a:rPr>
              <a:t>Complex Systems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85" name="" descr=""/>
          <p:cNvPicPr/>
          <p:nvPr/>
        </p:nvPicPr>
        <p:blipFill>
          <a:blip r:embed="rId5"/>
          <a:srcRect l="0" t="0" r="30649" b="0"/>
          <a:stretch/>
        </p:blipFill>
        <p:spPr>
          <a:xfrm>
            <a:off x="360000" y="2636640"/>
            <a:ext cx="3273840" cy="914400"/>
          </a:xfrm>
          <a:prstGeom prst="rect">
            <a:avLst/>
          </a:prstGeom>
          <a:ln w="0">
            <a:noFill/>
          </a:ln>
        </p:spPr>
      </p:pic>
      <p:pic>
        <p:nvPicPr>
          <p:cNvPr id="686" name="" descr=""/>
          <p:cNvPicPr/>
          <p:nvPr/>
        </p:nvPicPr>
        <p:blipFill>
          <a:blip r:embed="rId6"/>
          <a:srcRect l="0" t="0" r="30649" b="0"/>
          <a:stretch/>
        </p:blipFill>
        <p:spPr>
          <a:xfrm>
            <a:off x="383760" y="3699720"/>
            <a:ext cx="3273480" cy="914400"/>
          </a:xfrm>
          <a:prstGeom prst="rect">
            <a:avLst/>
          </a:prstGeom>
          <a:ln w="0">
            <a:noFill/>
          </a:ln>
        </p:spPr>
      </p:pic>
      <p:sp>
        <p:nvSpPr>
          <p:cNvPr id="687" name=""/>
          <p:cNvSpPr txBox="1"/>
          <p:nvPr/>
        </p:nvSpPr>
        <p:spPr>
          <a:xfrm>
            <a:off x="769320" y="2759400"/>
            <a:ext cx="2471040" cy="74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latin typeface="Arial"/>
              </a:rPr>
              <a:t>Instrumentation &amp;</a:t>
            </a:r>
            <a:endParaRPr b="0" lang="es-PE" sz="2000" spc="-1" strike="noStrike">
              <a:latin typeface="Arial"/>
            </a:endParaRPr>
          </a:p>
          <a:p>
            <a:pPr algn="ctr"/>
            <a:r>
              <a:rPr b="0" lang="es-PE" sz="2000" spc="-1" strike="noStrike">
                <a:latin typeface="Arial"/>
              </a:rPr>
              <a:t>Detectors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688" name=""/>
          <p:cNvSpPr txBox="1"/>
          <p:nvPr/>
        </p:nvSpPr>
        <p:spPr>
          <a:xfrm>
            <a:off x="851040" y="3863160"/>
            <a:ext cx="2232360" cy="74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s-PE" sz="2000" spc="-1" strike="noStrike">
                <a:latin typeface="Arial"/>
              </a:rPr>
              <a:t>Data Analysis &amp;</a:t>
            </a:r>
            <a:endParaRPr b="0" lang="es-PE" sz="2000" spc="-1" strike="noStrike">
              <a:latin typeface="Arial"/>
            </a:endParaRPr>
          </a:p>
          <a:p>
            <a:pPr algn="ctr"/>
            <a:r>
              <a:rPr b="0" lang="es-PE" sz="2000" spc="-1" strike="noStrike">
                <a:latin typeface="Arial"/>
              </a:rPr>
              <a:t>Statistics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7"/>
          <a:srcRect l="0" t="0" r="30649" b="0"/>
          <a:stretch/>
        </p:blipFill>
        <p:spPr>
          <a:xfrm>
            <a:off x="401040" y="5402160"/>
            <a:ext cx="3273480" cy="914400"/>
          </a:xfrm>
          <a:prstGeom prst="rect">
            <a:avLst/>
          </a:prstGeom>
          <a:ln w="0">
            <a:noFill/>
          </a:ln>
        </p:spPr>
      </p:pic>
      <p:sp>
        <p:nvSpPr>
          <p:cNvPr id="690" name=""/>
          <p:cNvSpPr txBox="1"/>
          <p:nvPr/>
        </p:nvSpPr>
        <p:spPr>
          <a:xfrm>
            <a:off x="704520" y="5647680"/>
            <a:ext cx="2907720" cy="4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s-PE" sz="2000" spc="-1" strike="noStrike">
                <a:latin typeface="Arial"/>
              </a:rPr>
              <a:t>Statistical Mechanics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91" name="" descr=""/>
          <p:cNvPicPr/>
          <p:nvPr/>
        </p:nvPicPr>
        <p:blipFill>
          <a:blip r:embed="rId8"/>
          <a:srcRect l="0" t="0" r="30649" b="0"/>
          <a:stretch/>
        </p:blipFill>
        <p:spPr>
          <a:xfrm>
            <a:off x="3674520" y="5416920"/>
            <a:ext cx="3273840" cy="914400"/>
          </a:xfrm>
          <a:prstGeom prst="rect">
            <a:avLst/>
          </a:prstGeom>
          <a:ln w="0">
            <a:noFill/>
          </a:ln>
        </p:spPr>
      </p:pic>
      <p:sp>
        <p:nvSpPr>
          <p:cNvPr id="692" name=""/>
          <p:cNvSpPr txBox="1"/>
          <p:nvPr/>
        </p:nvSpPr>
        <p:spPr>
          <a:xfrm>
            <a:off x="4141800" y="5580360"/>
            <a:ext cx="2232360" cy="74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s-PE" sz="2000" spc="-1" strike="noStrike">
                <a:latin typeface="Arial"/>
              </a:rPr>
              <a:t>Astroparticles &amp;</a:t>
            </a:r>
            <a:endParaRPr b="0" lang="es-PE" sz="2000" spc="-1" strike="noStrike">
              <a:latin typeface="Arial"/>
            </a:endParaRPr>
          </a:p>
          <a:p>
            <a:pPr algn="ctr"/>
            <a:r>
              <a:rPr b="0" lang="es-PE" sz="2000" spc="-1" strike="noStrike">
                <a:latin typeface="Arial"/>
              </a:rPr>
              <a:t>Cosmology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93" name="" descr=""/>
          <p:cNvPicPr/>
          <p:nvPr/>
        </p:nvPicPr>
        <p:blipFill>
          <a:blip r:embed="rId9"/>
          <a:srcRect l="0" t="0" r="30649" b="0"/>
          <a:stretch/>
        </p:blipFill>
        <p:spPr>
          <a:xfrm>
            <a:off x="7071120" y="4599360"/>
            <a:ext cx="3273480" cy="914040"/>
          </a:xfrm>
          <a:prstGeom prst="rect">
            <a:avLst/>
          </a:prstGeom>
          <a:ln w="0">
            <a:noFill/>
          </a:ln>
        </p:spPr>
      </p:pic>
      <p:sp>
        <p:nvSpPr>
          <p:cNvPr id="694" name=""/>
          <p:cNvSpPr txBox="1"/>
          <p:nvPr/>
        </p:nvSpPr>
        <p:spPr>
          <a:xfrm>
            <a:off x="7538400" y="4762800"/>
            <a:ext cx="2410560" cy="74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s-PE" sz="2000" spc="-1" strike="noStrike">
                <a:latin typeface="Arial"/>
              </a:rPr>
              <a:t>Reproducibility in</a:t>
            </a:r>
            <a:endParaRPr b="0" lang="es-PE" sz="2000" spc="-1" strike="noStrike">
              <a:latin typeface="Arial"/>
            </a:endParaRPr>
          </a:p>
          <a:p>
            <a:pPr algn="ctr"/>
            <a:r>
              <a:rPr b="0" lang="es-PE" sz="2000" spc="-1" strike="noStrike">
                <a:latin typeface="Arial"/>
              </a:rPr>
              <a:t>Science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0"/>
          <a:srcRect l="0" t="0" r="30649" b="0"/>
          <a:stretch/>
        </p:blipFill>
        <p:spPr>
          <a:xfrm>
            <a:off x="7071120" y="5565960"/>
            <a:ext cx="3273480" cy="914040"/>
          </a:xfrm>
          <a:prstGeom prst="rect">
            <a:avLst/>
          </a:prstGeom>
          <a:ln w="0">
            <a:noFill/>
          </a:ln>
        </p:spPr>
      </p:pic>
      <p:sp>
        <p:nvSpPr>
          <p:cNvPr id="696" name=""/>
          <p:cNvSpPr txBox="1"/>
          <p:nvPr/>
        </p:nvSpPr>
        <p:spPr>
          <a:xfrm>
            <a:off x="7684920" y="5784840"/>
            <a:ext cx="2282400" cy="4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s-PE" sz="2000" spc="-1" strike="noStrike">
                <a:latin typeface="Arial"/>
              </a:rPr>
              <a:t>Medical Physics</a:t>
            </a:r>
            <a:endParaRPr b="0" lang="es-P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217;p22"/>
          <p:cNvSpPr txBox="1"/>
          <p:nvPr/>
        </p:nvSpPr>
        <p:spPr>
          <a:xfrm>
            <a:off x="180000" y="1260000"/>
            <a:ext cx="11880000" cy="43200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We strengthen a </a:t>
            </a:r>
            <a:r>
              <a:rPr b="1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sustainable</a:t>
            </a:r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, </a:t>
            </a:r>
            <a:r>
              <a:rPr b="1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dynamic</a:t>
            </a:r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, </a:t>
            </a:r>
            <a:r>
              <a:rPr b="1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collaborative</a:t>
            </a:r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, </a:t>
            </a:r>
            <a:r>
              <a:rPr b="1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interconnected</a:t>
            </a:r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, and </a:t>
            </a:r>
            <a:r>
              <a:rPr b="1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diverse</a:t>
            </a:r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 virtual research and learning network of Latin American and European researchers in advanced physics</a:t>
            </a:r>
            <a:br/>
            <a:br/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With close ties to the </a:t>
            </a:r>
            <a:r>
              <a:rPr b="1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productive sector</a:t>
            </a:r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, which leads the development of science and technology in the region</a:t>
            </a:r>
            <a:br/>
            <a:br/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Contributing to the modernisation, accessibility and internationalisation of higher education systems in the region</a:t>
            </a:r>
            <a:br/>
            <a:br/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Using of technology in educational environments to enhance learning</a:t>
            </a:r>
            <a:br/>
            <a:br/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Applying </a:t>
            </a:r>
            <a:r>
              <a:rPr b="1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good scientific practices</a:t>
            </a:r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 and </a:t>
            </a:r>
            <a:r>
              <a:rPr b="1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gender equality</a:t>
            </a:r>
            <a:br/>
            <a:br/>
            <a:r>
              <a:rPr b="0" lang="es-PE" sz="2200" spc="-1" strike="noStrike">
                <a:solidFill>
                  <a:srgbClr val="ffffff"/>
                </a:solidFill>
                <a:latin typeface="Roboto"/>
                <a:ea typeface="Roboto"/>
              </a:rPr>
              <a:t>We envision similar experiences in other disciplines</a:t>
            </a:r>
            <a:endParaRPr b="0" lang="es-PE" sz="22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sp>
        <p:nvSpPr>
          <p:cNvPr id="698" name=""/>
          <p:cNvSpPr txBox="1"/>
          <p:nvPr/>
        </p:nvSpPr>
        <p:spPr>
          <a:xfrm>
            <a:off x="1188000" y="246960"/>
            <a:ext cx="9936000" cy="61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s-PE" sz="2800" spc="-1" strike="noStrike">
                <a:latin typeface="Arial"/>
              </a:rPr>
              <a:t>Our values and vision</a:t>
            </a:r>
            <a:endParaRPr b="0" lang="es-P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222;p23_6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Thanks!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pic>
        <p:nvPicPr>
          <p:cNvPr id="700" name="" descr=""/>
          <p:cNvPicPr/>
          <p:nvPr/>
        </p:nvPicPr>
        <p:blipFill>
          <a:blip r:embed="rId1"/>
          <a:stretch/>
        </p:blipFill>
        <p:spPr>
          <a:xfrm>
            <a:off x="36000" y="936360"/>
            <a:ext cx="12060000" cy="461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235;p25"/>
          <p:cNvSpPr txBox="1"/>
          <p:nvPr/>
        </p:nvSpPr>
        <p:spPr>
          <a:xfrm>
            <a:off x="833400" y="1036800"/>
            <a:ext cx="10515240" cy="49543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endParaRPr b="0" lang="es-PE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2" name="" descr=""/>
          <p:cNvPicPr/>
          <p:nvPr/>
        </p:nvPicPr>
        <p:blipFill>
          <a:blip r:embed="rId1"/>
          <a:stretch/>
        </p:blipFill>
        <p:spPr>
          <a:xfrm>
            <a:off x="856080" y="720000"/>
            <a:ext cx="10411920" cy="5770800"/>
          </a:xfrm>
          <a:prstGeom prst="rect">
            <a:avLst/>
          </a:prstGeom>
          <a:ln w="0">
            <a:noFill/>
          </a:ln>
        </p:spPr>
      </p:pic>
      <p:sp>
        <p:nvSpPr>
          <p:cNvPr id="583" name=""/>
          <p:cNvSpPr txBox="1"/>
          <p:nvPr/>
        </p:nvSpPr>
        <p:spPr>
          <a:xfrm>
            <a:off x="95040" y="959760"/>
            <a:ext cx="4080960" cy="146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Science and higher education </a:t>
            </a:r>
            <a:endParaRPr b="0" lang="es-PE" sz="2000" spc="-1" strike="noStrike">
              <a:latin typeface="Arial"/>
            </a:endParaRPr>
          </a:p>
          <a:p>
            <a:r>
              <a:rPr b="1" lang="es-PE" sz="2000" spc="-1" strike="noStrike">
                <a:solidFill>
                  <a:srgbClr val="ce181e"/>
                </a:solidFill>
                <a:latin typeface="Roboto"/>
                <a:ea typeface="Roboto"/>
              </a:rPr>
              <a:t>globally distributed, </a:t>
            </a:r>
            <a:endParaRPr b="0" lang="es-PE" sz="2000" spc="-1" strike="noStrike">
              <a:latin typeface="Arial"/>
            </a:endParaRPr>
          </a:p>
          <a:p>
            <a:r>
              <a:rPr b="1" lang="es-PE" sz="2000" spc="-1" strike="noStrike">
                <a:solidFill>
                  <a:srgbClr val="ce181e"/>
                </a:solidFill>
                <a:latin typeface="Roboto"/>
                <a:ea typeface="Roboto"/>
              </a:rPr>
              <a:t>collaborative and </a:t>
            </a:r>
            <a:endParaRPr b="0" lang="es-PE" sz="2000" spc="-1" strike="noStrike">
              <a:latin typeface="Arial"/>
            </a:endParaRPr>
          </a:p>
          <a:p>
            <a:r>
              <a:rPr b="1" lang="es-PE" sz="2000" spc="-1" strike="noStrike">
                <a:solidFill>
                  <a:srgbClr val="ce181e"/>
                </a:solidFill>
                <a:latin typeface="Roboto"/>
                <a:ea typeface="Roboto"/>
              </a:rPr>
              <a:t>multidisciplinary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584" name=""/>
          <p:cNvSpPr txBox="1"/>
          <p:nvPr/>
        </p:nvSpPr>
        <p:spPr>
          <a:xfrm>
            <a:off x="7740000" y="874800"/>
            <a:ext cx="4320000" cy="110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University-research-society link  </a:t>
            </a:r>
            <a:endParaRPr b="0" lang="es-PE" sz="2000" spc="-1" strike="noStrike">
              <a:latin typeface="Arial"/>
            </a:endParaRPr>
          </a:p>
          <a:p>
            <a:r>
              <a:rPr b="1" lang="es-PE" sz="2000" spc="-1" strike="noStrike">
                <a:solidFill>
                  <a:srgbClr val="21409a"/>
                </a:solidFill>
                <a:latin typeface="Roboto"/>
                <a:ea typeface="Roboto"/>
              </a:rPr>
              <a:t>knowledge generation, </a:t>
            </a:r>
            <a:endParaRPr b="0" lang="es-PE" sz="2000" spc="-1" strike="noStrike">
              <a:latin typeface="Arial"/>
            </a:endParaRPr>
          </a:p>
          <a:p>
            <a:r>
              <a:rPr b="1" lang="es-PE" sz="2000" spc="-1" strike="noStrike">
                <a:solidFill>
                  <a:srgbClr val="21409a"/>
                </a:solidFill>
                <a:latin typeface="Roboto"/>
                <a:ea typeface="Roboto"/>
              </a:rPr>
              <a:t>application and transfer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585" name=""/>
          <p:cNvSpPr txBox="1"/>
          <p:nvPr/>
        </p:nvSpPr>
        <p:spPr>
          <a:xfrm>
            <a:off x="108000" y="4834800"/>
            <a:ext cx="3312000" cy="110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00a65d"/>
                </a:solidFill>
                <a:latin typeface="Roboto"/>
                <a:ea typeface="Roboto"/>
              </a:rPr>
              <a:t>Virtual Research and </a:t>
            </a:r>
            <a:endParaRPr b="0" lang="es-PE" sz="2000" spc="-1" strike="noStrike">
              <a:latin typeface="Arial"/>
            </a:endParaRPr>
          </a:p>
          <a:p>
            <a:r>
              <a:rPr b="1" lang="es-PE" sz="2000" spc="-1" strike="noStrike">
                <a:solidFill>
                  <a:srgbClr val="00a65d"/>
                </a:solidFill>
                <a:latin typeface="Roboto"/>
                <a:ea typeface="Roboto"/>
              </a:rPr>
              <a:t>Learning Networks</a:t>
            </a:r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es-PE" sz="2000" spc="-1" strike="noStrike">
              <a:latin typeface="Arial"/>
            </a:endParaRPr>
          </a:p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play a key role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586" name=""/>
          <p:cNvSpPr txBox="1"/>
          <p:nvPr/>
        </p:nvSpPr>
        <p:spPr>
          <a:xfrm>
            <a:off x="6516000" y="4680000"/>
            <a:ext cx="5544000" cy="152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A network where </a:t>
            </a:r>
            <a:r>
              <a:rPr b="1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data, software tools, </a:t>
            </a:r>
            <a:endParaRPr b="0" lang="es-PE" sz="2000" spc="-1" strike="noStrike">
              <a:latin typeface="Arial"/>
            </a:endParaRPr>
          </a:p>
          <a:p>
            <a:r>
              <a:rPr b="1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research facilities, teaching and </a:t>
            </a:r>
            <a:endParaRPr b="0" lang="es-PE" sz="2000" spc="-1" strike="noStrike">
              <a:latin typeface="Arial"/>
            </a:endParaRPr>
          </a:p>
          <a:p>
            <a:r>
              <a:rPr b="1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information resources are seamlessly shared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587" name="Google Shape;240;p26_1"/>
          <p:cNvSpPr txBox="1"/>
          <p:nvPr/>
        </p:nvSpPr>
        <p:spPr>
          <a:xfrm>
            <a:off x="834480" y="79200"/>
            <a:ext cx="1122588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Scientific collaboration and education at a global scale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" descr=""/>
          <p:cNvPicPr/>
          <p:nvPr/>
        </p:nvPicPr>
        <p:blipFill>
          <a:blip r:embed="rId1"/>
          <a:srcRect l="0" t="27295" r="0" b="32195"/>
          <a:stretch/>
        </p:blipFill>
        <p:spPr>
          <a:xfrm rot="10834800">
            <a:off x="3807000" y="1894680"/>
            <a:ext cx="3574440" cy="1141200"/>
          </a:xfrm>
          <a:prstGeom prst="rect">
            <a:avLst/>
          </a:prstGeom>
          <a:ln w="0">
            <a:noFill/>
          </a:ln>
        </p:spPr>
      </p:pic>
      <p:pic>
        <p:nvPicPr>
          <p:cNvPr id="589" name="" descr=""/>
          <p:cNvPicPr/>
          <p:nvPr/>
        </p:nvPicPr>
        <p:blipFill>
          <a:blip r:embed="rId2"/>
          <a:srcRect l="0" t="27295" r="0" b="32195"/>
          <a:stretch/>
        </p:blipFill>
        <p:spPr>
          <a:xfrm>
            <a:off x="4065480" y="4989240"/>
            <a:ext cx="3574080" cy="1141200"/>
          </a:xfrm>
          <a:prstGeom prst="rect">
            <a:avLst/>
          </a:prstGeom>
          <a:ln w="0">
            <a:noFill/>
          </a:ln>
        </p:spPr>
      </p:pic>
      <p:sp>
        <p:nvSpPr>
          <p:cNvPr id="590" name=""/>
          <p:cNvSpPr txBox="1"/>
          <p:nvPr/>
        </p:nvSpPr>
        <p:spPr>
          <a:xfrm>
            <a:off x="4080240" y="792360"/>
            <a:ext cx="3732840" cy="82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00b274"/>
                </a:solidFill>
                <a:latin typeface="Roboto"/>
                <a:ea typeface="Roboto"/>
              </a:rPr>
              <a:t>Internationalization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591" name=""/>
          <p:cNvSpPr txBox="1"/>
          <p:nvPr/>
        </p:nvSpPr>
        <p:spPr>
          <a:xfrm>
            <a:off x="8681400" y="1920600"/>
            <a:ext cx="2836800" cy="82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ed1c24"/>
                </a:solidFill>
                <a:latin typeface="Roboto"/>
                <a:ea typeface="Roboto"/>
              </a:rPr>
              <a:t>Modernization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592" name=""/>
          <p:cNvSpPr txBox="1"/>
          <p:nvPr/>
        </p:nvSpPr>
        <p:spPr>
          <a:xfrm>
            <a:off x="434160" y="1880640"/>
            <a:ext cx="2489760" cy="54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000" spc="-1" strike="noStrike">
                <a:solidFill>
                  <a:srgbClr val="21409a"/>
                </a:solidFill>
                <a:latin typeface="Roboto"/>
                <a:ea typeface="Roboto"/>
              </a:rPr>
              <a:t>Accessibility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3"/>
          <a:srcRect l="22149" t="7941" r="23107" b="9801"/>
          <a:stretch/>
        </p:blipFill>
        <p:spPr>
          <a:xfrm>
            <a:off x="4616640" y="2717280"/>
            <a:ext cx="2435400" cy="2435760"/>
          </a:xfrm>
          <a:prstGeom prst="rect">
            <a:avLst/>
          </a:prstGeom>
          <a:ln w="0">
            <a:noFill/>
          </a:ln>
        </p:spPr>
      </p:pic>
      <p:pic>
        <p:nvPicPr>
          <p:cNvPr id="594" name="" descr=""/>
          <p:cNvPicPr/>
          <p:nvPr/>
        </p:nvPicPr>
        <p:blipFill>
          <a:blip r:embed="rId4"/>
          <a:stretch/>
        </p:blipFill>
        <p:spPr>
          <a:xfrm>
            <a:off x="694440" y="2701800"/>
            <a:ext cx="1996560" cy="1996560"/>
          </a:xfrm>
          <a:prstGeom prst="rect">
            <a:avLst/>
          </a:prstGeom>
          <a:ln w="0">
            <a:noFill/>
          </a:ln>
        </p:spPr>
      </p:pic>
      <p:pic>
        <p:nvPicPr>
          <p:cNvPr id="595" name="" descr=""/>
          <p:cNvPicPr/>
          <p:nvPr/>
        </p:nvPicPr>
        <p:blipFill>
          <a:blip r:embed="rId5"/>
          <a:stretch/>
        </p:blipFill>
        <p:spPr>
          <a:xfrm>
            <a:off x="9201960" y="2571480"/>
            <a:ext cx="1606320" cy="1605960"/>
          </a:xfrm>
          <a:prstGeom prst="rect">
            <a:avLst/>
          </a:prstGeom>
          <a:ln w="0">
            <a:noFill/>
          </a:ln>
        </p:spPr>
      </p:pic>
      <p:sp>
        <p:nvSpPr>
          <p:cNvPr id="596" name=""/>
          <p:cNvSpPr txBox="1"/>
          <p:nvPr/>
        </p:nvSpPr>
        <p:spPr>
          <a:xfrm>
            <a:off x="108000" y="4605480"/>
            <a:ext cx="3624840" cy="117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Each institution/group </a:t>
            </a:r>
            <a:endParaRPr b="0" lang="es-PE" sz="2000" spc="-1" strike="noStrike">
              <a:latin typeface="Arial"/>
            </a:endParaRPr>
          </a:p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might not have </a:t>
            </a:r>
            <a:endParaRPr b="0" lang="es-PE" sz="2000" spc="-1" strike="noStrike">
              <a:latin typeface="Arial"/>
            </a:endParaRPr>
          </a:p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all the resources/staff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597" name=""/>
          <p:cNvSpPr txBox="1"/>
          <p:nvPr/>
        </p:nvSpPr>
        <p:spPr>
          <a:xfrm>
            <a:off x="2864880" y="1312920"/>
            <a:ext cx="6302160" cy="46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collaborative international environment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598" name=""/>
          <p:cNvSpPr txBox="1"/>
          <p:nvPr/>
        </p:nvSpPr>
        <p:spPr>
          <a:xfrm>
            <a:off x="7682760" y="4264560"/>
            <a:ext cx="4601160" cy="203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open educational resources, </a:t>
            </a:r>
            <a:endParaRPr b="0" lang="es-PE" sz="2000" spc="-1" strike="noStrike">
              <a:latin typeface="Arial"/>
            </a:endParaRPr>
          </a:p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connectivity, acquisition </a:t>
            </a:r>
            <a:endParaRPr b="0" lang="es-PE" sz="2000" spc="-1" strike="noStrike">
              <a:latin typeface="Arial"/>
            </a:endParaRPr>
          </a:p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of digital skills, and </a:t>
            </a:r>
            <a:endParaRPr b="0" lang="es-PE" sz="2000" spc="-1" strike="noStrike">
              <a:latin typeface="Arial"/>
            </a:endParaRPr>
          </a:p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use/development of new </a:t>
            </a:r>
            <a:endParaRPr b="0" lang="es-PE" sz="2000" spc="-1" strike="noStrike">
              <a:latin typeface="Arial"/>
            </a:endParaRPr>
          </a:p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learning methods</a:t>
            </a:r>
            <a:endParaRPr b="0" lang="es-PE" sz="2000" spc="-1" strike="noStrike">
              <a:latin typeface="Arial"/>
            </a:endParaRPr>
          </a:p>
        </p:txBody>
      </p:sp>
      <p:sp>
        <p:nvSpPr>
          <p:cNvPr id="599" name=""/>
          <p:cNvSpPr txBox="1"/>
          <p:nvPr/>
        </p:nvSpPr>
        <p:spPr>
          <a:xfrm>
            <a:off x="0" y="6130800"/>
            <a:ext cx="11806560" cy="52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Sánchez, A., and Atlas Collaboration. "The CEVALE2VE case.” PoS ICHEP2016 (2016) 322</a:t>
            </a:r>
            <a:endParaRPr b="0" lang="es-P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Caicedo, M., et al. "Virtual research and learning communities in Latin America: The CEVALE2VE case." Interciencia 42.11 (2017): 733-738</a:t>
            </a:r>
            <a:endParaRPr b="0" lang="es-PE" sz="1200" spc="-1" strike="noStrike">
              <a:latin typeface="Arial"/>
            </a:endParaRPr>
          </a:p>
        </p:txBody>
      </p:sp>
      <p:sp>
        <p:nvSpPr>
          <p:cNvPr id="600" name="Google Shape;240;p26_0"/>
          <p:cNvSpPr txBox="1"/>
          <p:nvPr/>
        </p:nvSpPr>
        <p:spPr>
          <a:xfrm>
            <a:off x="834120" y="78840"/>
            <a:ext cx="1122588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The importance of virtual research and learning networks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240;p26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HECAP context in Latin America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sp>
        <p:nvSpPr>
          <p:cNvPr id="602" name=""/>
          <p:cNvSpPr txBox="1"/>
          <p:nvPr/>
        </p:nvSpPr>
        <p:spPr>
          <a:xfrm>
            <a:off x="288360" y="720360"/>
            <a:ext cx="11771640" cy="88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High energy, cosmology and astroparticle physics community has grown in Latin America in the last decades</a:t>
            </a:r>
            <a:endParaRPr b="0" lang="es-PE" sz="2200" spc="-1" strike="noStrike">
              <a:latin typeface="Arial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1"/>
          <a:srcRect l="9202" t="0" r="5627" b="0"/>
          <a:stretch/>
        </p:blipFill>
        <p:spPr>
          <a:xfrm>
            <a:off x="2248560" y="1737000"/>
            <a:ext cx="2418480" cy="1971360"/>
          </a:xfrm>
          <a:prstGeom prst="rect">
            <a:avLst/>
          </a:prstGeom>
          <a:ln w="0">
            <a:noFill/>
          </a:ln>
        </p:spPr>
      </p:pic>
      <p:pic>
        <p:nvPicPr>
          <p:cNvPr id="604" name="" descr=""/>
          <p:cNvPicPr/>
          <p:nvPr/>
        </p:nvPicPr>
        <p:blipFill>
          <a:blip r:embed="rId2"/>
          <a:stretch/>
        </p:blipFill>
        <p:spPr>
          <a:xfrm>
            <a:off x="4917240" y="1789560"/>
            <a:ext cx="2085480" cy="1744560"/>
          </a:xfrm>
          <a:prstGeom prst="rect">
            <a:avLst/>
          </a:prstGeom>
          <a:ln w="0">
            <a:noFill/>
          </a:ln>
        </p:spPr>
      </p:pic>
      <p:sp>
        <p:nvSpPr>
          <p:cNvPr id="605" name=""/>
          <p:cNvSpPr txBox="1"/>
          <p:nvPr/>
        </p:nvSpPr>
        <p:spPr>
          <a:xfrm>
            <a:off x="4834080" y="3534120"/>
            <a:ext cx="2335320" cy="108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High Energy Physics Latinamerican European </a:t>
            </a:r>
            <a:endParaRPr b="0" lang="es-P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Network</a:t>
            </a:r>
            <a:endParaRPr b="0" lang="es-PE" sz="1200" spc="-1" strike="noStrike">
              <a:latin typeface="Arial"/>
            </a:endParaRPr>
          </a:p>
          <a:p>
            <a:endParaRPr b="0" lang="es-PE" sz="1200" spc="-1" strike="noStrike">
              <a:latin typeface="Arial"/>
            </a:endParaRPr>
          </a:p>
        </p:txBody>
      </p:sp>
      <p:sp>
        <p:nvSpPr>
          <p:cNvPr id="606" name=""/>
          <p:cNvSpPr txBox="1"/>
          <p:nvPr/>
        </p:nvSpPr>
        <p:spPr>
          <a:xfrm>
            <a:off x="1984680" y="3707280"/>
            <a:ext cx="2974680" cy="88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The European Particle </a:t>
            </a:r>
            <a:endParaRPr b="0" lang="es-P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physics Latin America NETwork</a:t>
            </a:r>
            <a:endParaRPr b="0" lang="es-PE" sz="1200" spc="-1" strike="noStrike">
              <a:latin typeface="Arial"/>
            </a:endParaRPr>
          </a:p>
          <a:p>
            <a:endParaRPr b="0" lang="es-PE" sz="1200" spc="-1" strike="noStrike">
              <a:latin typeface="Arial"/>
            </a:endParaRPr>
          </a:p>
        </p:txBody>
      </p:sp>
      <p:pic>
        <p:nvPicPr>
          <p:cNvPr id="607" name="" descr=""/>
          <p:cNvPicPr/>
          <p:nvPr/>
        </p:nvPicPr>
        <p:blipFill>
          <a:blip r:embed="rId3"/>
          <a:srcRect l="19352" t="0" r="20158" b="0"/>
          <a:stretch/>
        </p:blipFill>
        <p:spPr>
          <a:xfrm>
            <a:off x="514800" y="1737000"/>
            <a:ext cx="1400040" cy="2403360"/>
          </a:xfrm>
          <a:prstGeom prst="rect">
            <a:avLst/>
          </a:prstGeom>
          <a:ln w="0">
            <a:noFill/>
          </a:ln>
        </p:spPr>
      </p:pic>
      <p:pic>
        <p:nvPicPr>
          <p:cNvPr id="608" name="" descr=""/>
          <p:cNvPicPr/>
          <p:nvPr/>
        </p:nvPicPr>
        <p:blipFill>
          <a:blip r:embed="rId4"/>
          <a:stretch/>
        </p:blipFill>
        <p:spPr>
          <a:xfrm>
            <a:off x="9672120" y="1653840"/>
            <a:ext cx="2045520" cy="2318400"/>
          </a:xfrm>
          <a:prstGeom prst="rect">
            <a:avLst/>
          </a:prstGeom>
          <a:ln w="0">
            <a:noFill/>
          </a:ln>
        </p:spPr>
      </p:pic>
      <p:sp>
        <p:nvSpPr>
          <p:cNvPr id="609" name=""/>
          <p:cNvSpPr txBox="1"/>
          <p:nvPr/>
        </p:nvSpPr>
        <p:spPr>
          <a:xfrm>
            <a:off x="286560" y="4313160"/>
            <a:ext cx="11512080" cy="234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The HECAP development is nuanced and variable country-by-country,</a:t>
            </a:r>
            <a:endParaRPr b="0" lang="es-PE" sz="2200" spc="-1" strike="noStrike">
              <a:latin typeface="Arial"/>
            </a:endParaRPr>
          </a:p>
          <a:p>
            <a:r>
              <a:rPr b="0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, but it has huge potential thanks to:</a:t>
            </a:r>
            <a:endParaRPr b="0" lang="es-PE" sz="2200" spc="-1" strike="noStrike">
              <a:latin typeface="Arial"/>
            </a:endParaRPr>
          </a:p>
          <a:p>
            <a:r>
              <a:rPr b="0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es-PE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Diversity of interests and skills</a:t>
            </a:r>
            <a:endParaRPr b="0" lang="es-P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A young generation with potential and eagerness to learn</a:t>
            </a:r>
            <a:endParaRPr b="0" lang="es-P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Collaborative work make us stronger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5"/>
          <a:stretch/>
        </p:blipFill>
        <p:spPr>
          <a:xfrm>
            <a:off x="7336440" y="1173960"/>
            <a:ext cx="1731600" cy="1797120"/>
          </a:xfrm>
          <a:prstGeom prst="rect">
            <a:avLst/>
          </a:prstGeom>
          <a:ln w="0">
            <a:noFill/>
          </a:ln>
        </p:spPr>
      </p:pic>
      <p:sp>
        <p:nvSpPr>
          <p:cNvPr id="611" name=""/>
          <p:cNvSpPr txBox="1"/>
          <p:nvPr/>
        </p:nvSpPr>
        <p:spPr>
          <a:xfrm>
            <a:off x="7169400" y="2581920"/>
            <a:ext cx="2335680" cy="52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Latin American Giant</a:t>
            </a:r>
            <a:endParaRPr b="0" lang="es-P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Observatory</a:t>
            </a:r>
            <a:endParaRPr b="0" lang="es-PE" sz="1200" spc="-1" strike="noStrike">
              <a:latin typeface="Arial"/>
            </a:endParaRPr>
          </a:p>
        </p:txBody>
      </p:sp>
      <p:pic>
        <p:nvPicPr>
          <p:cNvPr id="612" name="" descr=""/>
          <p:cNvPicPr/>
          <p:nvPr/>
        </p:nvPicPr>
        <p:blipFill>
          <a:blip r:embed="rId6"/>
          <a:srcRect l="36555" t="11916" r="37012" b="76646"/>
          <a:stretch/>
        </p:blipFill>
        <p:spPr>
          <a:xfrm>
            <a:off x="7294680" y="3114360"/>
            <a:ext cx="1835280" cy="463320"/>
          </a:xfrm>
          <a:prstGeom prst="rect">
            <a:avLst/>
          </a:prstGeom>
          <a:ln w="0">
            <a:noFill/>
          </a:ln>
        </p:spPr>
      </p:pic>
      <p:sp>
        <p:nvSpPr>
          <p:cNvPr id="613" name=""/>
          <p:cNvSpPr txBox="1"/>
          <p:nvPr/>
        </p:nvSpPr>
        <p:spPr>
          <a:xfrm>
            <a:off x="7169400" y="3621240"/>
            <a:ext cx="2335680" cy="73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Latin American Strategy</a:t>
            </a:r>
            <a:endParaRPr b="0" lang="es-P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s-PE" sz="1200" spc="-1" strike="noStrike">
                <a:latin typeface="Arial"/>
                <a:ea typeface="Noto Sans CJK SC"/>
              </a:rPr>
              <a:t>Forum for Research Infrastructure</a:t>
            </a:r>
            <a:endParaRPr b="0" lang="es-P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240;p26_2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LA-CoNGA physics (</a:t>
            </a:r>
            <a:r>
              <a:rPr b="0" lang="es-PE" sz="2200" spc="-1" strike="noStrike">
                <a:solidFill>
                  <a:srgbClr val="ffffff"/>
                </a:solidFill>
                <a:latin typeface="Montserrat"/>
                <a:ea typeface="Montserrat"/>
                <a:hlinkClick r:id="rId1"/>
              </a:rPr>
              <a:t>https://laconga.redclara.net/</a:t>
            </a:r>
            <a:r>
              <a:rPr b="0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)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2"/>
          <a:stretch/>
        </p:blipFill>
        <p:spPr>
          <a:xfrm>
            <a:off x="432000" y="720000"/>
            <a:ext cx="3384000" cy="4241520"/>
          </a:xfrm>
          <a:prstGeom prst="rect">
            <a:avLst/>
          </a:prstGeom>
          <a:ln w="0">
            <a:noFill/>
          </a:ln>
        </p:spPr>
      </p:pic>
      <p:sp>
        <p:nvSpPr>
          <p:cNvPr id="616" name=""/>
          <p:cNvSpPr txBox="1"/>
          <p:nvPr/>
        </p:nvSpPr>
        <p:spPr>
          <a:xfrm>
            <a:off x="288000" y="4972680"/>
            <a:ext cx="11700000" cy="166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11 universities from Latin America and Europe </a:t>
            </a:r>
            <a:r>
              <a:rPr b="0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join efforts with other scientific (</a:t>
            </a:r>
            <a:r>
              <a:rPr b="1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CERN, CNRS, DESY, ICTP, IRFU</a:t>
            </a:r>
            <a:r>
              <a:rPr b="0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) and </a:t>
            </a:r>
            <a:r>
              <a:rPr b="1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industrial</a:t>
            </a:r>
            <a:r>
              <a:rPr b="0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 partners to contribute to the modernisation, accessibility and </a:t>
            </a:r>
            <a:r>
              <a:rPr b="1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internationalisation of higher education in </a:t>
            </a:r>
            <a:r>
              <a:rPr b="1" lang="es-PE" sz="2200" spc="-1" strike="noStrike">
                <a:solidFill>
                  <a:srgbClr val="faa61a"/>
                </a:solidFill>
                <a:latin typeface="Roboto"/>
                <a:ea typeface="Roboto"/>
              </a:rPr>
              <a:t>Colombia,</a:t>
            </a:r>
            <a:r>
              <a:rPr b="1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r>
              <a:rPr b="1" lang="es-PE" sz="2200" spc="-1" strike="noStrike">
                <a:solidFill>
                  <a:srgbClr val="21409a"/>
                </a:solidFill>
                <a:latin typeface="Roboto"/>
                <a:ea typeface="Roboto"/>
              </a:rPr>
              <a:t>Ecuador, Perú</a:t>
            </a:r>
            <a:r>
              <a:rPr b="1" lang="es-PE" sz="2200" spc="-1" strike="noStrike">
                <a:solidFill>
                  <a:srgbClr val="000000"/>
                </a:solidFill>
                <a:latin typeface="Roboto"/>
                <a:ea typeface="Roboto"/>
              </a:rPr>
              <a:t> and </a:t>
            </a:r>
            <a:r>
              <a:rPr b="1" lang="es-PE" sz="2200" spc="-1" strike="noStrike">
                <a:solidFill>
                  <a:srgbClr val="ef413d"/>
                </a:solidFill>
                <a:latin typeface="Roboto"/>
                <a:ea typeface="Roboto"/>
              </a:rPr>
              <a:t>Venezuela</a:t>
            </a:r>
            <a:endParaRPr b="0" lang="es-PE" sz="2200" spc="-1" strike="noStrike">
              <a:latin typeface="Arial"/>
            </a:endParaRPr>
          </a:p>
        </p:txBody>
      </p:sp>
      <p:sp>
        <p:nvSpPr>
          <p:cNvPr id="617" name=""/>
          <p:cNvSpPr txBox="1"/>
          <p:nvPr/>
        </p:nvSpPr>
        <p:spPr>
          <a:xfrm>
            <a:off x="3394800" y="2289600"/>
            <a:ext cx="8485200" cy="257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An </a:t>
            </a:r>
            <a:r>
              <a:rPr b="1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Erasmus+CBHE (Capacity Building in Higher Education)</a:t>
            </a:r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 project co-funded by the European Commission’s Education, Audiovisual and Culture Executive Agency</a:t>
            </a:r>
            <a:endParaRPr b="0" lang="es-PE" sz="2000" spc="-1" strike="noStrike">
              <a:latin typeface="Arial"/>
            </a:endParaRPr>
          </a:p>
          <a:p>
            <a:endParaRPr b="0" lang="es-P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Responding to the strategy of the participating institutions and the capacity building in higher education strategy promoted by the EU</a:t>
            </a:r>
            <a:endParaRPr b="0" lang="es-P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PE" sz="1800" spc="-1" strike="noStrike">
                <a:solidFill>
                  <a:srgbClr val="000000"/>
                </a:solidFill>
                <a:latin typeface="Roboto"/>
                <a:ea typeface="Roboto"/>
              </a:rPr>
              <a:t>A 3-years project. Officially started in January 2020</a:t>
            </a:r>
            <a:endParaRPr b="0" lang="es-PE" sz="1800" spc="-1" strike="noStrike">
              <a:latin typeface="Arial"/>
            </a:endParaRPr>
          </a:p>
        </p:txBody>
      </p:sp>
      <p:pic>
        <p:nvPicPr>
          <p:cNvPr id="618" name="" descr=""/>
          <p:cNvPicPr/>
          <p:nvPr/>
        </p:nvPicPr>
        <p:blipFill>
          <a:blip r:embed="rId3"/>
          <a:stretch/>
        </p:blipFill>
        <p:spPr>
          <a:xfrm>
            <a:off x="9428760" y="956160"/>
            <a:ext cx="2271240" cy="118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205;p20"/>
          <p:cNvSpPr txBox="1"/>
          <p:nvPr/>
        </p:nvSpPr>
        <p:spPr>
          <a:xfrm>
            <a:off x="4791960" y="72000"/>
            <a:ext cx="2948040" cy="4287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indent="-324000" algn="ctr">
              <a:lnSpc>
                <a:spcPct val="100000"/>
              </a:lnSpc>
            </a:pPr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Universities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pic>
        <p:nvPicPr>
          <p:cNvPr id="620" name="Image 4" descr=""/>
          <p:cNvPicPr/>
          <p:nvPr/>
        </p:nvPicPr>
        <p:blipFill>
          <a:blip r:embed="rId1"/>
          <a:srcRect l="7589" t="9351" r="6540" b="5949"/>
          <a:stretch/>
        </p:blipFill>
        <p:spPr>
          <a:xfrm>
            <a:off x="1782000" y="622440"/>
            <a:ext cx="8687880" cy="441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205;p20_0"/>
          <p:cNvSpPr txBox="1"/>
          <p:nvPr/>
        </p:nvSpPr>
        <p:spPr>
          <a:xfrm>
            <a:off x="3096000" y="72360"/>
            <a:ext cx="6660000" cy="4287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Scientific and Industrial partners</a:t>
            </a:r>
            <a:endParaRPr b="0" lang="es-P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2" name="Image 2_0" descr=""/>
          <p:cNvPicPr/>
          <p:nvPr/>
        </p:nvPicPr>
        <p:blipFill>
          <a:blip r:embed="rId1"/>
          <a:stretch/>
        </p:blipFill>
        <p:spPr>
          <a:xfrm>
            <a:off x="747000" y="587160"/>
            <a:ext cx="10761120" cy="44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222;p23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LA-CoNGA physics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sp>
        <p:nvSpPr>
          <p:cNvPr id="624" name=""/>
          <p:cNvSpPr txBox="1"/>
          <p:nvPr/>
        </p:nvSpPr>
        <p:spPr>
          <a:xfrm>
            <a:off x="155520" y="841680"/>
            <a:ext cx="11724480" cy="140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PE" sz="2200" spc="-1" strike="noStrike">
                <a:latin typeface="Roboto"/>
                <a:ea typeface="Roboto"/>
              </a:rPr>
              <a:t>A one-year specialization that fulfils the </a:t>
            </a:r>
            <a:r>
              <a:rPr b="1" lang="es-PE" sz="2200" spc="-1" strike="noStrike">
                <a:solidFill>
                  <a:srgbClr val="1b75bc"/>
                </a:solidFill>
                <a:latin typeface="Roboto"/>
                <a:ea typeface="Roboto"/>
              </a:rPr>
              <a:t>Bologna Declaration, </a:t>
            </a:r>
            <a:r>
              <a:rPr b="0" lang="es-PE" sz="2200" spc="-1" strike="noStrike">
                <a:latin typeface="Roboto"/>
                <a:ea typeface="Roboto"/>
              </a:rPr>
              <a:t>with a </a:t>
            </a:r>
            <a:r>
              <a:rPr b="1" lang="es-PE" sz="2200" spc="-1" strike="noStrike">
                <a:latin typeface="Roboto"/>
                <a:ea typeface="Roboto"/>
              </a:rPr>
              <a:t>homologation </a:t>
            </a:r>
            <a:r>
              <a:rPr b="0" lang="es-PE" sz="2200" spc="-1" strike="noStrike">
                <a:latin typeface="Roboto"/>
                <a:ea typeface="Roboto"/>
              </a:rPr>
              <a:t>system</a:t>
            </a:r>
            <a:r>
              <a:rPr b="0" lang="es-PE" sz="2200" spc="-1" strike="noStrike">
                <a:latin typeface="Roboto"/>
                <a:ea typeface="Roboto"/>
              </a:rPr>
              <a:t> of courses between the participant university academic programs.</a:t>
            </a:r>
            <a:endParaRPr b="0" lang="es-PE" sz="2200" spc="-1" strike="noStrike">
              <a:latin typeface="Arial"/>
            </a:endParaRPr>
          </a:p>
        </p:txBody>
      </p:sp>
      <p:pic>
        <p:nvPicPr>
          <p:cNvPr id="625" name="" descr=""/>
          <p:cNvPicPr/>
          <p:nvPr/>
        </p:nvPicPr>
        <p:blipFill>
          <a:blip r:embed="rId1"/>
          <a:srcRect l="2536" t="13966" r="2219" b="11108"/>
          <a:stretch/>
        </p:blipFill>
        <p:spPr>
          <a:xfrm>
            <a:off x="88200" y="2175480"/>
            <a:ext cx="5579280" cy="4304520"/>
          </a:xfrm>
          <a:prstGeom prst="rect">
            <a:avLst/>
          </a:prstGeom>
          <a:ln w="0">
            <a:noFill/>
          </a:ln>
        </p:spPr>
      </p:pic>
      <p:pic>
        <p:nvPicPr>
          <p:cNvPr id="626" name="" descr=""/>
          <p:cNvPicPr/>
          <p:nvPr/>
        </p:nvPicPr>
        <p:blipFill>
          <a:blip r:embed="rId2"/>
          <a:stretch/>
        </p:blipFill>
        <p:spPr>
          <a:xfrm>
            <a:off x="364320" y="2472840"/>
            <a:ext cx="3580560" cy="1936800"/>
          </a:xfrm>
          <a:prstGeom prst="rect">
            <a:avLst/>
          </a:prstGeom>
          <a:ln w="0">
            <a:noFill/>
          </a:ln>
        </p:spPr>
      </p:pic>
      <p:pic>
        <p:nvPicPr>
          <p:cNvPr id="627" name="" descr=""/>
          <p:cNvPicPr/>
          <p:nvPr/>
        </p:nvPicPr>
        <p:blipFill>
          <a:blip r:embed="rId3"/>
          <a:stretch/>
        </p:blipFill>
        <p:spPr>
          <a:xfrm>
            <a:off x="2030400" y="4246560"/>
            <a:ext cx="3378600" cy="1858320"/>
          </a:xfrm>
          <a:prstGeom prst="rect">
            <a:avLst/>
          </a:prstGeom>
          <a:ln w="0">
            <a:noFill/>
          </a:ln>
        </p:spPr>
      </p:pic>
      <p:pic>
        <p:nvPicPr>
          <p:cNvPr id="628" name="" descr=""/>
          <p:cNvPicPr/>
          <p:nvPr/>
        </p:nvPicPr>
        <p:blipFill>
          <a:blip r:embed="rId4"/>
          <a:srcRect l="0" t="0" r="0" b="8099"/>
          <a:stretch/>
        </p:blipFill>
        <p:spPr>
          <a:xfrm>
            <a:off x="6227280" y="2886840"/>
            <a:ext cx="4908960" cy="3175920"/>
          </a:xfrm>
          <a:prstGeom prst="rect">
            <a:avLst/>
          </a:prstGeom>
          <a:ln w="0">
            <a:noFill/>
          </a:ln>
        </p:spPr>
      </p:pic>
      <p:pic>
        <p:nvPicPr>
          <p:cNvPr id="629" name="" descr=""/>
          <p:cNvPicPr/>
          <p:nvPr/>
        </p:nvPicPr>
        <p:blipFill>
          <a:blip r:embed="rId5"/>
          <a:stretch/>
        </p:blipFill>
        <p:spPr>
          <a:xfrm>
            <a:off x="6227280" y="2300760"/>
            <a:ext cx="4908960" cy="222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222;p23_0"/>
          <p:cNvSpPr txBox="1"/>
          <p:nvPr/>
        </p:nvSpPr>
        <p:spPr>
          <a:xfrm>
            <a:off x="833760" y="78480"/>
            <a:ext cx="10515240" cy="53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1" lang="es-PE" sz="2800" spc="-1" strike="noStrike">
                <a:solidFill>
                  <a:srgbClr val="ffffff"/>
                </a:solidFill>
                <a:latin typeface="Montserrat"/>
                <a:ea typeface="Montserrat"/>
              </a:rPr>
              <a:t>Methodology and platform</a:t>
            </a:r>
            <a:endParaRPr b="0" lang="es-PE" sz="2800" spc="-1" strike="noStrike">
              <a:solidFill>
                <a:srgbClr val="ffffff"/>
              </a:solidFill>
              <a:latin typeface="Montserrat"/>
              <a:ea typeface="Montserrat"/>
            </a:endParaRPr>
          </a:p>
        </p:txBody>
      </p:sp>
      <p:sp>
        <p:nvSpPr>
          <p:cNvPr id="631" name=""/>
          <p:cNvSpPr txBox="1"/>
          <p:nvPr/>
        </p:nvSpPr>
        <p:spPr>
          <a:xfrm>
            <a:off x="684000" y="864000"/>
            <a:ext cx="9059040" cy="155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An e-learning open-access platform</a:t>
            </a:r>
            <a:endParaRPr b="0" lang="es-P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Good practices of scientific reproducibility</a:t>
            </a:r>
            <a:endParaRPr b="0" lang="es-P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Remote-access experimental facilities</a:t>
            </a:r>
            <a:endParaRPr b="0" lang="es-PE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PE" sz="2000" spc="-1" strike="noStrike">
                <a:solidFill>
                  <a:srgbClr val="000000"/>
                </a:solidFill>
                <a:latin typeface="Roboto"/>
                <a:ea typeface="Roboto"/>
              </a:rPr>
              <a:t>Spanish teaching material</a:t>
            </a:r>
            <a:endParaRPr b="0" lang="es-PE" sz="2000" spc="-1" strike="noStrike">
              <a:latin typeface="Arial"/>
            </a:endParaRPr>
          </a:p>
        </p:txBody>
      </p:sp>
      <p:pic>
        <p:nvPicPr>
          <p:cNvPr id="632" name="" descr=""/>
          <p:cNvPicPr/>
          <p:nvPr/>
        </p:nvPicPr>
        <p:blipFill>
          <a:blip r:embed="rId1"/>
          <a:srcRect l="6402" t="24027" r="5134" b="22517"/>
          <a:stretch/>
        </p:blipFill>
        <p:spPr>
          <a:xfrm>
            <a:off x="8392320" y="904320"/>
            <a:ext cx="3019680" cy="573840"/>
          </a:xfrm>
          <a:prstGeom prst="rect">
            <a:avLst/>
          </a:prstGeom>
          <a:ln w="0">
            <a:noFill/>
          </a:ln>
        </p:spPr>
      </p:pic>
      <p:pic>
        <p:nvPicPr>
          <p:cNvPr id="633" name="" descr=""/>
          <p:cNvPicPr/>
          <p:nvPr/>
        </p:nvPicPr>
        <p:blipFill>
          <a:blip r:embed="rId2"/>
          <a:stretch/>
        </p:blipFill>
        <p:spPr>
          <a:xfrm>
            <a:off x="9199800" y="1653840"/>
            <a:ext cx="1576440" cy="2018160"/>
          </a:xfrm>
          <a:prstGeom prst="rect">
            <a:avLst/>
          </a:prstGeom>
          <a:ln w="0">
            <a:noFill/>
          </a:ln>
        </p:spPr>
      </p:pic>
      <p:pic>
        <p:nvPicPr>
          <p:cNvPr id="634" name="" descr=""/>
          <p:cNvPicPr/>
          <p:nvPr/>
        </p:nvPicPr>
        <p:blipFill>
          <a:blip r:embed="rId3"/>
          <a:stretch/>
        </p:blipFill>
        <p:spPr>
          <a:xfrm>
            <a:off x="9123840" y="3759840"/>
            <a:ext cx="1652400" cy="1122120"/>
          </a:xfrm>
          <a:prstGeom prst="rect">
            <a:avLst/>
          </a:prstGeom>
          <a:ln w="0">
            <a:noFill/>
          </a:ln>
        </p:spPr>
      </p:pic>
      <p:pic>
        <p:nvPicPr>
          <p:cNvPr id="635" name="" descr=""/>
          <p:cNvPicPr/>
          <p:nvPr/>
        </p:nvPicPr>
        <p:blipFill>
          <a:blip r:embed="rId4"/>
          <a:srcRect l="8571" t="21028" r="7856" b="20727"/>
          <a:stretch/>
        </p:blipFill>
        <p:spPr>
          <a:xfrm>
            <a:off x="7935480" y="5207760"/>
            <a:ext cx="3079080" cy="1046160"/>
          </a:xfrm>
          <a:prstGeom prst="rect">
            <a:avLst/>
          </a:prstGeom>
          <a:ln w="0">
            <a:noFill/>
          </a:ln>
        </p:spPr>
      </p:pic>
      <p:pic>
        <p:nvPicPr>
          <p:cNvPr id="636" name="" descr=""/>
          <p:cNvPicPr/>
          <p:nvPr/>
        </p:nvPicPr>
        <p:blipFill>
          <a:blip r:embed="rId5"/>
          <a:stretch/>
        </p:blipFill>
        <p:spPr>
          <a:xfrm>
            <a:off x="763560" y="3935160"/>
            <a:ext cx="4564800" cy="2544840"/>
          </a:xfrm>
          <a:prstGeom prst="rect">
            <a:avLst/>
          </a:prstGeom>
          <a:ln w="0">
            <a:noFill/>
          </a:ln>
        </p:spPr>
      </p:pic>
      <p:pic>
        <p:nvPicPr>
          <p:cNvPr id="637" name="" descr=""/>
          <p:cNvPicPr/>
          <p:nvPr/>
        </p:nvPicPr>
        <p:blipFill>
          <a:blip r:embed="rId6"/>
          <a:stretch/>
        </p:blipFill>
        <p:spPr>
          <a:xfrm>
            <a:off x="5928840" y="2092680"/>
            <a:ext cx="1672560" cy="1846800"/>
          </a:xfrm>
          <a:prstGeom prst="rect">
            <a:avLst/>
          </a:prstGeom>
          <a:ln w="0">
            <a:noFill/>
          </a:ln>
        </p:spPr>
      </p:pic>
      <p:pic>
        <p:nvPicPr>
          <p:cNvPr id="638" name="" descr=""/>
          <p:cNvPicPr/>
          <p:nvPr/>
        </p:nvPicPr>
        <p:blipFill>
          <a:blip r:embed="rId7"/>
          <a:stretch/>
        </p:blipFill>
        <p:spPr>
          <a:xfrm>
            <a:off x="4406760" y="2399760"/>
            <a:ext cx="1204200" cy="1329840"/>
          </a:xfrm>
          <a:prstGeom prst="rect">
            <a:avLst/>
          </a:prstGeom>
          <a:ln w="0">
            <a:noFill/>
          </a:ln>
        </p:spPr>
      </p:pic>
      <p:sp>
        <p:nvSpPr>
          <p:cNvPr id="639" name=""/>
          <p:cNvSpPr/>
          <p:nvPr/>
        </p:nvSpPr>
        <p:spPr>
          <a:xfrm flipH="1">
            <a:off x="5531400" y="3057840"/>
            <a:ext cx="6357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"/>
          <p:cNvSpPr/>
          <p:nvPr/>
        </p:nvSpPr>
        <p:spPr>
          <a:xfrm flipV="1">
            <a:off x="4983120" y="3672000"/>
            <a:ext cx="1440" cy="61416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" descr=""/>
          <p:cNvPicPr/>
          <p:nvPr/>
        </p:nvPicPr>
        <p:blipFill>
          <a:blip r:embed="rId8"/>
          <a:srcRect l="18136" t="0" r="20398" b="0"/>
          <a:stretch/>
        </p:blipFill>
        <p:spPr>
          <a:xfrm>
            <a:off x="6290640" y="5076000"/>
            <a:ext cx="1386360" cy="1400760"/>
          </a:xfrm>
          <a:prstGeom prst="rect">
            <a:avLst/>
          </a:prstGeom>
          <a:ln w="0">
            <a:noFill/>
          </a:ln>
        </p:spPr>
      </p:pic>
      <p:pic>
        <p:nvPicPr>
          <p:cNvPr id="642" name="" descr=""/>
          <p:cNvPicPr/>
          <p:nvPr/>
        </p:nvPicPr>
        <p:blipFill>
          <a:blip r:embed="rId9"/>
          <a:stretch/>
        </p:blipFill>
        <p:spPr>
          <a:xfrm>
            <a:off x="7279560" y="3979080"/>
            <a:ext cx="1631520" cy="720360"/>
          </a:xfrm>
          <a:prstGeom prst="rect">
            <a:avLst/>
          </a:prstGeom>
          <a:ln w="0">
            <a:noFill/>
          </a:ln>
        </p:spPr>
      </p:pic>
      <p:pic>
        <p:nvPicPr>
          <p:cNvPr id="643" name="" descr=""/>
          <p:cNvPicPr/>
          <p:nvPr/>
        </p:nvPicPr>
        <p:blipFill>
          <a:blip r:embed="rId10"/>
          <a:stretch/>
        </p:blipFill>
        <p:spPr>
          <a:xfrm>
            <a:off x="7840080" y="2320920"/>
            <a:ext cx="1188000" cy="91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LibreOffice/7.1.2.2$Windows_X86_64 LibreOffice_project/8a45595d069ef5570103caea1b71cc9d82b2aae4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dc:description/>
  <dc:language>es-PE</dc:language>
  <cp:lastModifiedBy/>
  <dcterms:modified xsi:type="dcterms:W3CDTF">2021-11-05T09:20:02Z</dcterms:modified>
  <cp:revision>9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Personalizado</vt:lpwstr>
  </property>
  <property fmtid="{D5CDD505-2E9C-101B-9397-08002B2CF9AE}" pid="4" name="Slides">
    <vt:i4>9</vt:i4>
  </property>
</Properties>
</file>